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53"/>
  </p:notesMasterIdLst>
  <p:sldIdLst>
    <p:sldId id="257" r:id="rId2"/>
    <p:sldId id="259" r:id="rId3"/>
    <p:sldId id="356" r:id="rId4"/>
    <p:sldId id="311" r:id="rId5"/>
    <p:sldId id="291" r:id="rId6"/>
    <p:sldId id="367" r:id="rId7"/>
    <p:sldId id="316" r:id="rId8"/>
    <p:sldId id="261" r:id="rId9"/>
    <p:sldId id="280" r:id="rId10"/>
    <p:sldId id="317" r:id="rId11"/>
    <p:sldId id="303" r:id="rId12"/>
    <p:sldId id="318" r:id="rId13"/>
    <p:sldId id="319" r:id="rId14"/>
    <p:sldId id="320" r:id="rId15"/>
    <p:sldId id="321" r:id="rId16"/>
    <p:sldId id="363" r:id="rId17"/>
    <p:sldId id="322" r:id="rId18"/>
    <p:sldId id="323" r:id="rId19"/>
    <p:sldId id="324" r:id="rId20"/>
    <p:sldId id="278"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53" r:id="rId42"/>
    <p:sldId id="286" r:id="rId43"/>
    <p:sldId id="354" r:id="rId44"/>
    <p:sldId id="355" r:id="rId45"/>
    <p:sldId id="345" r:id="rId46"/>
    <p:sldId id="346" r:id="rId47"/>
    <p:sldId id="347" r:id="rId48"/>
    <p:sldId id="348" r:id="rId49"/>
    <p:sldId id="359" r:id="rId50"/>
    <p:sldId id="366" r:id="rId51"/>
    <p:sldId id="305" r:id="rId5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 id="{C589CCF2-BF6A-4A49-B314-A51373CCD1BF}">
          <p14:sldIdLst>
            <p14:sldId id="257"/>
          </p14:sldIdLst>
        </p14:section>
        <p14:section name="Inhalt" id="{323673B7-CA41-4532-B39D-30DCC0946716}">
          <p14:sldIdLst>
            <p14:sldId id="259"/>
          </p14:sldIdLst>
        </p14:section>
        <p14:section name="1 Maschinelles Lernen" id="{6217AB48-2E2A-46E2-98A8-87527872D23E}">
          <p14:sldIdLst>
            <p14:sldId id="356"/>
            <p14:sldId id="311"/>
            <p14:sldId id="291"/>
            <p14:sldId id="367"/>
          </p14:sldIdLst>
        </p14:section>
        <p14:section name="2 Das Stahlprojekt" id="{71056719-93D7-443B-836C-188E6604302C}">
          <p14:sldIdLst>
            <p14:sldId id="316"/>
            <p14:sldId id="261"/>
            <p14:sldId id="280"/>
            <p14:sldId id="317"/>
            <p14:sldId id="303"/>
            <p14:sldId id="318"/>
            <p14:sldId id="319"/>
            <p14:sldId id="320"/>
            <p14:sldId id="321"/>
            <p14:sldId id="363"/>
            <p14:sldId id="322"/>
            <p14:sldId id="323"/>
          </p14:sldIdLst>
        </p14:section>
        <p14:section name="3 kNN" id="{3B66D98D-E1BB-438C-BBE8-C107359FD327}">
          <p14:sldIdLst>
            <p14:sldId id="324"/>
            <p14:sldId id="27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53"/>
            <p14:sldId id="286"/>
            <p14:sldId id="354"/>
            <p14:sldId id="355"/>
            <p14:sldId id="345"/>
            <p14:sldId id="346"/>
            <p14:sldId id="347"/>
            <p14:sldId id="348"/>
            <p14:sldId id="359"/>
            <p14:sldId id="366"/>
          </p14:sldIdLst>
        </p14:section>
        <p14:section name="Ende" id="{9B7695BD-45C3-4E74-B13D-D506582AFD94}">
          <p14:sldIdLst>
            <p14:sldId id="305"/>
          </p14:sldIdLst>
        </p14:section>
      </p14:sectionLst>
    </p:ext>
    <p:ext uri="{EFAFB233-063F-42B5-8137-9DF3F51BA10A}">
      <p15:sldGuideLst xmlns:p15="http://schemas.microsoft.com/office/powerpoint/2012/main">
        <p15:guide id="1" orient="horz" pos="232" userDrawn="1">
          <p15:clr>
            <a:srgbClr val="A4A3A4"/>
          </p15:clr>
        </p15:guide>
        <p15:guide id="2" pos="567" userDrawn="1">
          <p15:clr>
            <a:srgbClr val="A4A3A4"/>
          </p15:clr>
        </p15:guide>
        <p15:guide id="3" pos="5193" userDrawn="1">
          <p15:clr>
            <a:srgbClr val="A4A3A4"/>
          </p15:clr>
        </p15:guide>
        <p15:guide id="4" pos="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2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B6E"/>
    <a:srgbClr val="D7471F"/>
    <a:srgbClr val="AA0F1F"/>
    <a:srgbClr val="9F1B7D"/>
    <a:srgbClr val="EBD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3960" autoAdjust="0"/>
    <p:restoredTop sz="93457" autoAdjust="0"/>
  </p:normalViewPr>
  <p:slideViewPr>
    <p:cSldViewPr snapToGrid="0" showGuides="1">
      <p:cViewPr varScale="1">
        <p:scale>
          <a:sx n="59" d="100"/>
          <a:sy n="59" d="100"/>
        </p:scale>
        <p:origin x="796" y="56"/>
      </p:cViewPr>
      <p:guideLst>
        <p:guide orient="horz" pos="232"/>
        <p:guide pos="567"/>
        <p:guide pos="5193"/>
        <p:guide pos="839"/>
      </p:guideLst>
    </p:cSldViewPr>
  </p:slideViewPr>
  <p:notesTextViewPr>
    <p:cViewPr>
      <p:scale>
        <a:sx n="3" d="2"/>
        <a:sy n="3" d="2"/>
      </p:scale>
      <p:origin x="0" y="0"/>
    </p:cViewPr>
  </p:notesTextViewPr>
  <p:sorterViewPr>
    <p:cViewPr varScale="1">
      <p:scale>
        <a:sx n="1" d="1"/>
        <a:sy n="1" d="1"/>
      </p:scale>
      <p:origin x="0" y="-192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(2)'!$C$4</c:f>
              <c:strCache>
                <c:ptCount val="1"/>
                <c:pt idx="0">
                  <c:v>Klopapier</c:v>
                </c:pt>
              </c:strCache>
            </c:strRef>
          </c:tx>
          <c:spPr>
            <a:ln w="19050" cap="rnd">
              <a:noFill/>
              <a:round/>
            </a:ln>
            <a:effectLst/>
          </c:spPr>
          <c:marker>
            <c:symbol val="x"/>
            <c:size val="9"/>
            <c:spPr>
              <a:noFill/>
              <a:ln w="15875">
                <a:solidFill>
                  <a:srgbClr val="9F1B7D"/>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7192-4989-80F1-C3D5BA8E5BCE}"/>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7192-4989-80F1-C3D5BA8E5BCE}"/>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7192-4989-80F1-C3D5BA8E5BCE}"/>
              </c:ext>
            </c:extLst>
          </c:dPt>
          <c:dPt>
            <c:idx val="11"/>
            <c:marker>
              <c:symbol val="x"/>
              <c:size val="9"/>
              <c:spPr>
                <a:noFill/>
                <a:ln w="15875">
                  <a:solidFill>
                    <a:srgbClr val="FF4C05"/>
                  </a:solidFill>
                </a:ln>
                <a:effectLst/>
              </c:spPr>
            </c:marker>
            <c:bubble3D val="0"/>
            <c:extLst>
              <c:ext xmlns:c16="http://schemas.microsoft.com/office/drawing/2014/chart" uri="{C3380CC4-5D6E-409C-BE32-E72D297353CC}">
                <c16:uniqueId val="{00000003-7192-4989-80F1-C3D5BA8E5BCE}"/>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7192-4989-80F1-C3D5BA8E5BCE}"/>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7192-4989-80F1-C3D5BA8E5BCE}"/>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7192-4989-80F1-C3D5BA8E5BCE}"/>
              </c:ext>
            </c:extLst>
          </c:dPt>
          <c:xVal>
            <c:numRef>
              <c:f>'Tabelle1 (2)'!$B$5:$B$19</c:f>
              <c:numCache>
                <c:formatCode>General</c:formatCode>
                <c:ptCount val="15"/>
                <c:pt idx="0">
                  <c:v>1</c:v>
                </c:pt>
                <c:pt idx="1">
                  <c:v>1</c:v>
                </c:pt>
                <c:pt idx="2">
                  <c:v>1</c:v>
                </c:pt>
                <c:pt idx="3">
                  <c:v>2</c:v>
                </c:pt>
                <c:pt idx="4">
                  <c:v>3</c:v>
                </c:pt>
                <c:pt idx="5">
                  <c:v>3</c:v>
                </c:pt>
                <c:pt idx="6">
                  <c:v>5</c:v>
                </c:pt>
                <c:pt idx="7">
                  <c:v>5</c:v>
                </c:pt>
                <c:pt idx="8">
                  <c:v>7</c:v>
                </c:pt>
                <c:pt idx="9">
                  <c:v>8</c:v>
                </c:pt>
                <c:pt idx="10">
                  <c:v>8</c:v>
                </c:pt>
                <c:pt idx="11">
                  <c:v>10</c:v>
                </c:pt>
                <c:pt idx="12">
                  <c:v>10</c:v>
                </c:pt>
                <c:pt idx="13">
                  <c:v>10</c:v>
                </c:pt>
                <c:pt idx="14">
                  <c:v>12</c:v>
                </c:pt>
              </c:numCache>
            </c:numRef>
          </c:xVal>
          <c:yVal>
            <c:numRef>
              <c:f>'Tabelle1 (2)'!$C$5:$C$19</c:f>
              <c:numCache>
                <c:formatCode>General</c:formatCode>
                <c:ptCount val="15"/>
                <c:pt idx="0">
                  <c:v>4</c:v>
                </c:pt>
                <c:pt idx="1">
                  <c:v>7</c:v>
                </c:pt>
                <c:pt idx="2">
                  <c:v>9</c:v>
                </c:pt>
                <c:pt idx="3">
                  <c:v>5</c:v>
                </c:pt>
                <c:pt idx="4">
                  <c:v>3</c:v>
                </c:pt>
                <c:pt idx="5">
                  <c:v>9</c:v>
                </c:pt>
                <c:pt idx="6">
                  <c:v>1</c:v>
                </c:pt>
                <c:pt idx="7">
                  <c:v>5</c:v>
                </c:pt>
                <c:pt idx="8">
                  <c:v>1</c:v>
                </c:pt>
                <c:pt idx="9">
                  <c:v>2</c:v>
                </c:pt>
                <c:pt idx="10">
                  <c:v>4</c:v>
                </c:pt>
                <c:pt idx="11">
                  <c:v>1</c:v>
                </c:pt>
                <c:pt idx="12">
                  <c:v>3</c:v>
                </c:pt>
                <c:pt idx="13">
                  <c:v>9</c:v>
                </c:pt>
                <c:pt idx="14">
                  <c:v>7</c:v>
                </c:pt>
              </c:numCache>
            </c:numRef>
          </c:yVal>
          <c:smooth val="0"/>
          <c:extLst>
            <c:ext xmlns:c16="http://schemas.microsoft.com/office/drawing/2014/chart" uri="{C3380CC4-5D6E-409C-BE32-E72D297353CC}">
              <c16:uniqueId val="{00000007-7192-4989-80F1-C3D5BA8E5BCE}"/>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Nudeln (Pck.)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Klopapier</a:t>
                </a:r>
                <a:r>
                  <a:rPr lang="de-DE" sz="1200" baseline="0"/>
                  <a:t> (Pck.)</a:t>
                </a:r>
                <a:endParaRPr lang="de-DE" sz="12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9F1B7D"/>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rgbClr val="9F1B7D"/>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rgbClr val="9F1B7D"/>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rgbClr val="FF4C05"/>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rgbClr val="9F1B7D"/>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rgbClr val="9F1B7D"/>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9F1B7D"/>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rgbClr val="FF4C05"/>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A-BB99-4AD7-8E02-C8D65928530F}"/>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0-BB99-4AD7-8E02-C8D65928530F}"/>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1-BB99-4AD7-8E02-C8D65928530F}"/>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2-BB99-4AD7-8E02-C8D65928530F}"/>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BB99-4AD7-8E02-C8D65928530F}"/>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4-BB99-4AD7-8E02-C8D65928530F}"/>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5-BB99-4AD7-8E02-C8D65928530F}"/>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6-BB99-4AD7-8E02-C8D65928530F}"/>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7-BB99-4AD7-8E02-C8D65928530F}"/>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8-BB99-4AD7-8E02-C8D65928530F}"/>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Nudeln (Pck.)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200"/>
                  <a:t>Klopapier</a:t>
                </a:r>
                <a:r>
                  <a:rPr lang="de-DE" sz="1200" baseline="0"/>
                  <a:t> (Pck.)</a:t>
                </a:r>
                <a:endParaRPr lang="de-DE" sz="12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0-20C7-4A63-97DE-2BEF64B7F92A}"/>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1-20C7-4A63-97DE-2BEF64B7F92A}"/>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2-20C7-4A63-97DE-2BEF64B7F92A}"/>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3-20C7-4A63-97DE-2BEF64B7F92A}"/>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4-20C7-4A63-97DE-2BEF64B7F92A}"/>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5-20C7-4A63-97DE-2BEF64B7F92A}"/>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6-20C7-4A63-97DE-2BEF64B7F92A}"/>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7-20C7-4A63-97DE-2BEF64B7F92A}"/>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8-20C7-4A63-97DE-2BEF64B7F92A}"/>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9-20C7-4A63-97DE-2BEF64B7F92A}"/>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'Tabelle1 (3)'!$C$4</c:f>
              <c:strCache>
                <c:ptCount val="1"/>
                <c:pt idx="0">
                  <c:v>Klopapier</c:v>
                </c:pt>
              </c:strCache>
            </c:strRef>
          </c:tx>
          <c:spPr>
            <a:ln w="19050" cap="rnd">
              <a:noFill/>
              <a:round/>
            </a:ln>
            <a:effectLst/>
          </c:spPr>
          <c:marker>
            <c:symbol val="x"/>
            <c:size val="9"/>
            <c:spPr>
              <a:noFill/>
              <a:ln w="15875">
                <a:solidFill>
                  <a:srgbClr val="9F1B7D"/>
                </a:solidFill>
              </a:ln>
              <a:effectLst/>
            </c:spPr>
          </c:marker>
          <c:dPt>
            <c:idx val="0"/>
            <c:marker>
              <c:symbol val="x"/>
              <c:size val="9"/>
              <c:spPr>
                <a:noFill/>
                <a:ln w="15875">
                  <a:solidFill>
                    <a:srgbClr val="FF4C05"/>
                  </a:solidFill>
                </a:ln>
                <a:effectLst/>
              </c:spPr>
            </c:marker>
            <c:bubble3D val="0"/>
            <c:extLst>
              <c:ext xmlns:c16="http://schemas.microsoft.com/office/drawing/2014/chart" uri="{C3380CC4-5D6E-409C-BE32-E72D297353CC}">
                <c16:uniqueId val="{00000000-20C7-4A63-97DE-2BEF64B7F92A}"/>
              </c:ext>
            </c:extLst>
          </c:dPt>
          <c:dPt>
            <c:idx val="1"/>
            <c:marker>
              <c:symbol val="x"/>
              <c:size val="9"/>
              <c:spPr>
                <a:noFill/>
                <a:ln w="15875">
                  <a:solidFill>
                    <a:srgbClr val="9F1B7D"/>
                  </a:solidFill>
                </a:ln>
                <a:effectLst/>
              </c:spPr>
            </c:marker>
            <c:bubble3D val="0"/>
            <c:extLst>
              <c:ext xmlns:c16="http://schemas.microsoft.com/office/drawing/2014/chart" uri="{C3380CC4-5D6E-409C-BE32-E72D297353CC}">
                <c16:uniqueId val="{00000001-20C7-4A63-97DE-2BEF64B7F92A}"/>
              </c:ext>
            </c:extLst>
          </c:dPt>
          <c:dPt>
            <c:idx val="2"/>
            <c:marker>
              <c:symbol val="x"/>
              <c:size val="9"/>
              <c:spPr>
                <a:noFill/>
                <a:ln w="15875">
                  <a:solidFill>
                    <a:srgbClr val="0070C0"/>
                  </a:solidFill>
                </a:ln>
                <a:effectLst/>
              </c:spPr>
            </c:marker>
            <c:bubble3D val="0"/>
            <c:extLst>
              <c:ext xmlns:c16="http://schemas.microsoft.com/office/drawing/2014/chart" uri="{C3380CC4-5D6E-409C-BE32-E72D297353CC}">
                <c16:uniqueId val="{00000002-20C7-4A63-97DE-2BEF64B7F92A}"/>
              </c:ext>
            </c:extLst>
          </c:dPt>
          <c:dPt>
            <c:idx val="5"/>
            <c:marker>
              <c:symbol val="x"/>
              <c:size val="9"/>
              <c:spPr>
                <a:noFill/>
                <a:ln w="15875">
                  <a:solidFill>
                    <a:srgbClr val="9F1B7D"/>
                  </a:solidFill>
                </a:ln>
                <a:effectLst/>
              </c:spPr>
            </c:marker>
            <c:bubble3D val="0"/>
            <c:extLst>
              <c:ext xmlns:c16="http://schemas.microsoft.com/office/drawing/2014/chart" uri="{C3380CC4-5D6E-409C-BE32-E72D297353CC}">
                <c16:uniqueId val="{00000003-20C7-4A63-97DE-2BEF64B7F92A}"/>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4-20C7-4A63-97DE-2BEF64B7F92A}"/>
              </c:ext>
            </c:extLst>
          </c:dPt>
          <c:dPt>
            <c:idx val="12"/>
            <c:marker>
              <c:symbol val="x"/>
              <c:size val="9"/>
              <c:spPr>
                <a:noFill/>
                <a:ln w="15875">
                  <a:solidFill>
                    <a:srgbClr val="9F1B7D"/>
                  </a:solidFill>
                </a:ln>
                <a:effectLst/>
              </c:spPr>
            </c:marker>
            <c:bubble3D val="0"/>
            <c:extLst>
              <c:ext xmlns:c16="http://schemas.microsoft.com/office/drawing/2014/chart" uri="{C3380CC4-5D6E-409C-BE32-E72D297353CC}">
                <c16:uniqueId val="{00000005-20C7-4A63-97DE-2BEF64B7F92A}"/>
              </c:ext>
            </c:extLst>
          </c:dPt>
          <c:dPt>
            <c:idx val="13"/>
            <c:marker>
              <c:symbol val="x"/>
              <c:size val="9"/>
              <c:spPr>
                <a:noFill/>
                <a:ln w="15875">
                  <a:solidFill>
                    <a:srgbClr val="9F1B7D"/>
                  </a:solidFill>
                </a:ln>
                <a:effectLst/>
              </c:spPr>
            </c:marker>
            <c:bubble3D val="0"/>
            <c:extLst>
              <c:ext xmlns:c16="http://schemas.microsoft.com/office/drawing/2014/chart" uri="{C3380CC4-5D6E-409C-BE32-E72D297353CC}">
                <c16:uniqueId val="{00000006-20C7-4A63-97DE-2BEF64B7F92A}"/>
              </c:ext>
            </c:extLst>
          </c:dPt>
          <c:dPt>
            <c:idx val="14"/>
            <c:marker>
              <c:symbol val="x"/>
              <c:size val="9"/>
              <c:spPr>
                <a:noFill/>
                <a:ln w="15875">
                  <a:solidFill>
                    <a:srgbClr val="9F1B7D"/>
                  </a:solidFill>
                </a:ln>
                <a:effectLst/>
              </c:spPr>
            </c:marker>
            <c:bubble3D val="0"/>
            <c:extLst>
              <c:ext xmlns:c16="http://schemas.microsoft.com/office/drawing/2014/chart" uri="{C3380CC4-5D6E-409C-BE32-E72D297353CC}">
                <c16:uniqueId val="{00000007-20C7-4A63-97DE-2BEF64B7F92A}"/>
              </c:ext>
            </c:extLst>
          </c:dPt>
          <c:dPt>
            <c:idx val="15"/>
            <c:marker>
              <c:symbol val="x"/>
              <c:size val="9"/>
              <c:spPr>
                <a:noFill/>
                <a:ln w="15875">
                  <a:solidFill>
                    <a:srgbClr val="9F1B7D"/>
                  </a:solidFill>
                </a:ln>
                <a:effectLst/>
              </c:spPr>
            </c:marker>
            <c:bubble3D val="0"/>
            <c:extLst>
              <c:ext xmlns:c16="http://schemas.microsoft.com/office/drawing/2014/chart" uri="{C3380CC4-5D6E-409C-BE32-E72D297353CC}">
                <c16:uniqueId val="{00000008-20C7-4A63-97DE-2BEF64B7F92A}"/>
              </c:ext>
            </c:extLst>
          </c:dPt>
          <c:xVal>
            <c:numRef>
              <c:f>'Tabelle1 (3)'!$B$5:$B$20</c:f>
              <c:numCache>
                <c:formatCode>General</c:formatCode>
                <c:ptCount val="16"/>
                <c:pt idx="0">
                  <c:v>6</c:v>
                </c:pt>
                <c:pt idx="1">
                  <c:v>4</c:v>
                </c:pt>
                <c:pt idx="2">
                  <c:v>9</c:v>
                </c:pt>
              </c:numCache>
            </c:numRef>
          </c:xVal>
          <c:yVal>
            <c:numRef>
              <c:f>'Tabelle1 (3)'!$C$5:$C$20</c:f>
              <c:numCache>
                <c:formatCode>General</c:formatCode>
                <c:ptCount val="16"/>
                <c:pt idx="0">
                  <c:v>5</c:v>
                </c:pt>
                <c:pt idx="1">
                  <c:v>1</c:v>
                </c:pt>
                <c:pt idx="2">
                  <c:v>1</c:v>
                </c:pt>
              </c:numCache>
            </c:numRef>
          </c:yVal>
          <c:smooth val="0"/>
          <c:extLst>
            <c:ext xmlns:c16="http://schemas.microsoft.com/office/drawing/2014/chart" uri="{C3380CC4-5D6E-409C-BE32-E72D297353CC}">
              <c16:uniqueId val="{00000009-20C7-4A63-97DE-2BEF64B7F92A}"/>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rgbClr val="FF4C05"/>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369B-4256-99CC-0F1263A03CE0}"/>
              </c:ext>
            </c:extLst>
          </c:dPt>
          <c:dPt>
            <c:idx val="9"/>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9-369B-4256-99CC-0F1263A03CE0}"/>
              </c:ext>
            </c:extLst>
          </c:dPt>
          <c:dPt>
            <c:idx val="10"/>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8-369B-4256-99CC-0F1263A03CE0}"/>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chemeClr val="tx2"/>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FF4C05"/>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chemeClr val="tx2"/>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FF4C05"/>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0070C0"/>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x"/>
            <c:size val="16"/>
            <c:spPr>
              <a:noFill/>
              <a:ln w="25400">
                <a:solidFill>
                  <a:srgbClr val="B44CBC"/>
                </a:solidFill>
              </a:ln>
              <a:effectLst/>
            </c:spPr>
          </c:marker>
          <c:dPt>
            <c:idx val="0"/>
            <c:marker>
              <c:symbol val="x"/>
              <c:size val="16"/>
              <c:spPr>
                <a:noFill/>
                <a:ln w="25400">
                  <a:solidFill>
                    <a:schemeClr val="tx2"/>
                  </a:solidFill>
                </a:ln>
                <a:effectLst/>
              </c:spPr>
            </c:marker>
            <c:bubble3D val="0"/>
            <c:extLst>
              <c:ext xmlns:c16="http://schemas.microsoft.com/office/drawing/2014/chart" uri="{C3380CC4-5D6E-409C-BE32-E72D297353CC}">
                <c16:uniqueId val="{00000005-CF67-439B-98FA-A20DFF12946C}"/>
              </c:ext>
            </c:extLst>
          </c:dPt>
          <c:dPt>
            <c:idx val="1"/>
            <c:marker>
              <c:symbol val="x"/>
              <c:size val="16"/>
              <c:spPr>
                <a:noFill/>
                <a:ln w="25400">
                  <a:solidFill>
                    <a:srgbClr val="9F1B7D"/>
                  </a:solidFill>
                </a:ln>
                <a:effectLst/>
              </c:spPr>
            </c:marker>
            <c:bubble3D val="0"/>
            <c:extLst>
              <c:ext xmlns:c16="http://schemas.microsoft.com/office/drawing/2014/chart" uri="{C3380CC4-5D6E-409C-BE32-E72D297353CC}">
                <c16:uniqueId val="{00000004-CF67-439B-98FA-A20DFF12946C}"/>
              </c:ext>
            </c:extLst>
          </c:dPt>
          <c:dPt>
            <c:idx val="2"/>
            <c:marker>
              <c:symbol val="x"/>
              <c:size val="16"/>
              <c:spPr>
                <a:noFill/>
                <a:ln w="25400">
                  <a:solidFill>
                    <a:srgbClr val="9F1B7D"/>
                  </a:solidFill>
                </a:ln>
                <a:effectLst/>
              </c:spPr>
            </c:marker>
            <c:bubble3D val="0"/>
            <c:extLst>
              <c:ext xmlns:c16="http://schemas.microsoft.com/office/drawing/2014/chart" uri="{C3380CC4-5D6E-409C-BE32-E72D297353CC}">
                <c16:uniqueId val="{00000002-CF67-439B-98FA-A20DFF12946C}"/>
              </c:ext>
            </c:extLst>
          </c:dPt>
          <c:dPt>
            <c:idx val="3"/>
            <c:marker>
              <c:symbol val="x"/>
              <c:size val="16"/>
              <c:spPr>
                <a:noFill/>
                <a:ln w="25400">
                  <a:solidFill>
                    <a:srgbClr val="0070C0"/>
                  </a:solidFill>
                </a:ln>
                <a:effectLst/>
              </c:spPr>
            </c:marker>
            <c:bubble3D val="0"/>
            <c:extLst>
              <c:ext xmlns:c16="http://schemas.microsoft.com/office/drawing/2014/chart" uri="{C3380CC4-5D6E-409C-BE32-E72D297353CC}">
                <c16:uniqueId val="{00000003-CF67-439B-98FA-A20DFF12946C}"/>
              </c:ext>
            </c:extLst>
          </c:dPt>
          <c:dPt>
            <c:idx val="4"/>
            <c:marker>
              <c:symbol val="x"/>
              <c:size val="16"/>
              <c:spPr>
                <a:noFill/>
                <a:ln w="25400">
                  <a:solidFill>
                    <a:schemeClr val="tx1">
                      <a:lumMod val="50000"/>
                      <a:lumOff val="50000"/>
                    </a:schemeClr>
                  </a:solidFill>
                </a:ln>
                <a:effectLst/>
              </c:spPr>
            </c:marker>
            <c:bubble3D val="0"/>
            <c:extLst>
              <c:ext xmlns:c16="http://schemas.microsoft.com/office/drawing/2014/chart" uri="{C3380CC4-5D6E-409C-BE32-E72D297353CC}">
                <c16:uniqueId val="{00000006-CF67-439B-98FA-A20DFF12946C}"/>
              </c:ext>
            </c:extLst>
          </c:dPt>
          <c:dPt>
            <c:idx val="5"/>
            <c:marker>
              <c:symbol val="x"/>
              <c:size val="16"/>
              <c:spPr>
                <a:noFill/>
                <a:ln w="25400">
                  <a:solidFill>
                    <a:srgbClr val="FF4C05"/>
                  </a:solidFill>
                </a:ln>
                <a:effectLst/>
              </c:spPr>
            </c:marker>
            <c:bubble3D val="0"/>
            <c:extLst>
              <c:ext xmlns:c16="http://schemas.microsoft.com/office/drawing/2014/chart" uri="{C3380CC4-5D6E-409C-BE32-E72D297353CC}">
                <c16:uniqueId val="{00000007-CF67-439B-98FA-A20DFF12946C}"/>
              </c:ext>
            </c:extLst>
          </c:dPt>
          <c:xVal>
            <c:numRef>
              <c:f>Tabelle1!$D$29:$D$34</c:f>
              <c:numCache>
                <c:formatCode>General</c:formatCode>
                <c:ptCount val="6"/>
                <c:pt idx="0">
                  <c:v>7</c:v>
                </c:pt>
                <c:pt idx="1">
                  <c:v>8</c:v>
                </c:pt>
                <c:pt idx="2">
                  <c:v>8</c:v>
                </c:pt>
                <c:pt idx="3">
                  <c:v>9</c:v>
                </c:pt>
                <c:pt idx="4">
                  <c:v>10</c:v>
                </c:pt>
                <c:pt idx="5">
                  <c:v>10</c:v>
                </c:pt>
              </c:numCache>
            </c:numRef>
          </c:xVal>
          <c:yVal>
            <c:numRef>
              <c:f>Tabelle1!$E$29:$E$34</c:f>
              <c:numCache>
                <c:formatCode>General</c:formatCode>
                <c:ptCount val="6"/>
                <c:pt idx="0">
                  <c:v>1</c:v>
                </c:pt>
                <c:pt idx="1">
                  <c:v>2</c:v>
                </c:pt>
                <c:pt idx="2">
                  <c:v>4</c:v>
                </c:pt>
                <c:pt idx="3">
                  <c:v>3</c:v>
                </c:pt>
                <c:pt idx="4">
                  <c:v>1</c:v>
                </c:pt>
                <c:pt idx="5">
                  <c:v>3</c:v>
                </c:pt>
              </c:numCache>
            </c:numRef>
          </c:yVal>
          <c:smooth val="0"/>
          <c:extLst>
            <c:ext xmlns:c16="http://schemas.microsoft.com/office/drawing/2014/chart" uri="{C3380CC4-5D6E-409C-BE32-E72D297353CC}">
              <c16:uniqueId val="{00000000-CF67-439B-98FA-A20DFF12946C}"/>
            </c:ext>
          </c:extLst>
        </c:ser>
        <c:dLbls>
          <c:showLegendKey val="0"/>
          <c:showVal val="0"/>
          <c:showCatName val="0"/>
          <c:showSerName val="0"/>
          <c:showPercent val="0"/>
          <c:showBubbleSize val="0"/>
        </c:dLbls>
        <c:axId val="2034605055"/>
        <c:axId val="2034600063"/>
      </c:scatterChart>
      <c:valAx>
        <c:axId val="2034605055"/>
        <c:scaling>
          <c:orientation val="minMax"/>
          <c:min val="6"/>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0063"/>
        <c:crosses val="autoZero"/>
        <c:crossBetween val="midCat"/>
        <c:majorUnit val="1"/>
      </c:valAx>
      <c:valAx>
        <c:axId val="20346000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4605055"/>
        <c:crosses val="autoZero"/>
        <c:crossBetween val="midCat"/>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6264789518978"/>
          <c:y val="0.10822510822510822"/>
          <c:w val="0.78959287986989257"/>
          <c:h val="0.76848484848484844"/>
        </c:manualLayout>
      </c:layout>
      <c:scatterChart>
        <c:scatterStyle val="lineMarker"/>
        <c:varyColors val="0"/>
        <c:ser>
          <c:idx val="0"/>
          <c:order val="0"/>
          <c:tx>
            <c:strRef>
              <c:f>Tabelle1!$C$4</c:f>
              <c:strCache>
                <c:ptCount val="1"/>
                <c:pt idx="0">
                  <c:v>Klopapier</c:v>
                </c:pt>
              </c:strCache>
            </c:strRef>
          </c:tx>
          <c:spPr>
            <a:ln w="19050" cap="rnd">
              <a:noFill/>
              <a:round/>
            </a:ln>
            <a:effectLst/>
          </c:spPr>
          <c:marker>
            <c:symbol val="x"/>
            <c:size val="9"/>
            <c:spPr>
              <a:noFill/>
              <a:ln w="15875">
                <a:solidFill>
                  <a:srgbClr val="9B1D77"/>
                </a:solidFill>
              </a:ln>
              <a:effectLst/>
            </c:spPr>
          </c:marker>
          <c:dPt>
            <c:idx val="1"/>
            <c:marker>
              <c:symbol val="x"/>
              <c:size val="9"/>
              <c:spPr>
                <a:noFill/>
                <a:ln w="15875">
                  <a:solidFill>
                    <a:srgbClr val="FF4C05"/>
                  </a:solidFill>
                </a:ln>
                <a:effectLst/>
              </c:spPr>
            </c:marker>
            <c:bubble3D val="0"/>
            <c:extLst>
              <c:ext xmlns:c16="http://schemas.microsoft.com/office/drawing/2014/chart" uri="{C3380CC4-5D6E-409C-BE32-E72D297353CC}">
                <c16:uniqueId val="{00000000-1152-4A7D-8C37-0904ABB5AA3B}"/>
              </c:ext>
            </c:extLst>
          </c:dPt>
          <c:dPt>
            <c:idx val="2"/>
            <c:marker>
              <c:symbol val="x"/>
              <c:size val="9"/>
              <c:spPr>
                <a:noFill/>
                <a:ln w="15875">
                  <a:solidFill>
                    <a:srgbClr val="FF4C05"/>
                  </a:solidFill>
                </a:ln>
                <a:effectLst/>
              </c:spPr>
            </c:marker>
            <c:bubble3D val="0"/>
            <c:extLst>
              <c:ext xmlns:c16="http://schemas.microsoft.com/office/drawing/2014/chart" uri="{C3380CC4-5D6E-409C-BE32-E72D297353CC}">
                <c16:uniqueId val="{00000001-1152-4A7D-8C37-0904ABB5AA3B}"/>
              </c:ext>
            </c:extLst>
          </c:dPt>
          <c:dPt>
            <c:idx val="5"/>
            <c:marker>
              <c:symbol val="x"/>
              <c:size val="9"/>
              <c:spPr>
                <a:noFill/>
                <a:ln w="15875">
                  <a:solidFill>
                    <a:srgbClr val="FF4C05"/>
                  </a:solidFill>
                </a:ln>
                <a:effectLst/>
              </c:spPr>
            </c:marker>
            <c:bubble3D val="0"/>
            <c:extLst>
              <c:ext xmlns:c16="http://schemas.microsoft.com/office/drawing/2014/chart" uri="{C3380CC4-5D6E-409C-BE32-E72D297353CC}">
                <c16:uniqueId val="{00000002-1152-4A7D-8C37-0904ABB5AA3B}"/>
              </c:ext>
            </c:extLst>
          </c:dPt>
          <c:dPt>
            <c:idx val="8"/>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A-6E0B-4A65-ABA3-60A0026077EE}"/>
              </c:ext>
            </c:extLst>
          </c:dPt>
          <c:dPt>
            <c:idx val="9"/>
            <c:marker>
              <c:symbol val="x"/>
              <c:size val="9"/>
              <c:spPr>
                <a:noFill/>
                <a:ln w="15875">
                  <a:solidFill>
                    <a:srgbClr val="9F1B7D"/>
                  </a:solidFill>
                </a:ln>
                <a:effectLst/>
              </c:spPr>
            </c:marker>
            <c:bubble3D val="0"/>
            <c:extLst>
              <c:ext xmlns:c16="http://schemas.microsoft.com/office/drawing/2014/chart" uri="{C3380CC4-5D6E-409C-BE32-E72D297353CC}">
                <c16:uniqueId val="{00000009-6E0B-4A65-ABA3-60A0026077EE}"/>
              </c:ext>
            </c:extLst>
          </c:dPt>
          <c:dPt>
            <c:idx val="10"/>
            <c:marker>
              <c:symbol val="x"/>
              <c:size val="9"/>
              <c:spPr>
                <a:noFill/>
                <a:ln w="15875">
                  <a:solidFill>
                    <a:srgbClr val="9F1B7D"/>
                  </a:solidFill>
                </a:ln>
                <a:effectLst/>
              </c:spPr>
            </c:marker>
            <c:bubble3D val="0"/>
            <c:extLst>
              <c:ext xmlns:c16="http://schemas.microsoft.com/office/drawing/2014/chart" uri="{C3380CC4-5D6E-409C-BE32-E72D297353CC}">
                <c16:uniqueId val="{00000008-6E0B-4A65-ABA3-60A0026077EE}"/>
              </c:ext>
            </c:extLst>
          </c:dPt>
          <c:dPt>
            <c:idx val="11"/>
            <c:marker>
              <c:symbol val="x"/>
              <c:size val="9"/>
              <c:spPr>
                <a:noFill/>
                <a:ln w="15875">
                  <a:solidFill>
                    <a:srgbClr val="9F1B7D"/>
                  </a:solidFill>
                </a:ln>
                <a:effectLst/>
              </c:spPr>
            </c:marker>
            <c:bubble3D val="0"/>
            <c:extLst>
              <c:ext xmlns:c16="http://schemas.microsoft.com/office/drawing/2014/chart" uri="{C3380CC4-5D6E-409C-BE32-E72D297353CC}">
                <c16:uniqueId val="{00000003-1152-4A7D-8C37-0904ABB5AA3B}"/>
              </c:ext>
            </c:extLst>
          </c:dPt>
          <c:dPt>
            <c:idx val="12"/>
            <c:marker>
              <c:symbol val="x"/>
              <c:size val="9"/>
              <c:spPr>
                <a:noFill/>
                <a:ln w="15875">
                  <a:solidFill>
                    <a:schemeClr val="tx1">
                      <a:lumMod val="50000"/>
                      <a:lumOff val="50000"/>
                    </a:schemeClr>
                  </a:solidFill>
                </a:ln>
                <a:effectLst/>
              </c:spPr>
            </c:marker>
            <c:bubble3D val="0"/>
            <c:extLst>
              <c:ext xmlns:c16="http://schemas.microsoft.com/office/drawing/2014/chart" uri="{C3380CC4-5D6E-409C-BE32-E72D297353CC}">
                <c16:uniqueId val="{00000004-1152-4A7D-8C37-0904ABB5AA3B}"/>
              </c:ext>
            </c:extLst>
          </c:dPt>
          <c:dPt>
            <c:idx val="13"/>
            <c:marker>
              <c:symbol val="x"/>
              <c:size val="9"/>
              <c:spPr>
                <a:noFill/>
                <a:ln w="15875">
                  <a:solidFill>
                    <a:srgbClr val="FF4C05"/>
                  </a:solidFill>
                </a:ln>
                <a:effectLst/>
              </c:spPr>
            </c:marker>
            <c:bubble3D val="0"/>
            <c:extLst>
              <c:ext xmlns:c16="http://schemas.microsoft.com/office/drawing/2014/chart" uri="{C3380CC4-5D6E-409C-BE32-E72D297353CC}">
                <c16:uniqueId val="{00000005-1152-4A7D-8C37-0904ABB5AA3B}"/>
              </c:ext>
            </c:extLst>
          </c:dPt>
          <c:dPt>
            <c:idx val="14"/>
            <c:marker>
              <c:symbol val="x"/>
              <c:size val="9"/>
              <c:spPr>
                <a:noFill/>
                <a:ln w="15875">
                  <a:solidFill>
                    <a:srgbClr val="FF4C05"/>
                  </a:solidFill>
                </a:ln>
                <a:effectLst/>
              </c:spPr>
            </c:marker>
            <c:bubble3D val="0"/>
            <c:extLst>
              <c:ext xmlns:c16="http://schemas.microsoft.com/office/drawing/2014/chart" uri="{C3380CC4-5D6E-409C-BE32-E72D297353CC}">
                <c16:uniqueId val="{00000006-1152-4A7D-8C37-0904ABB5AA3B}"/>
              </c:ext>
            </c:extLst>
          </c:dPt>
          <c:dPt>
            <c:idx val="15"/>
            <c:marker>
              <c:symbol val="x"/>
              <c:size val="9"/>
              <c:spPr>
                <a:noFill/>
                <a:ln w="15875">
                  <a:solidFill>
                    <a:srgbClr val="FF4C05"/>
                  </a:solidFill>
                </a:ln>
                <a:effectLst/>
              </c:spPr>
            </c:marker>
            <c:bubble3D val="0"/>
            <c:extLst>
              <c:ext xmlns:c16="http://schemas.microsoft.com/office/drawing/2014/chart" uri="{C3380CC4-5D6E-409C-BE32-E72D297353CC}">
                <c16:uniqueId val="{00000007-1152-4A7D-8C37-0904ABB5AA3B}"/>
              </c:ext>
            </c:extLst>
          </c:dPt>
          <c:xVal>
            <c:numRef>
              <c:f>Tabelle1!$B$5:$B$20</c:f>
              <c:numCache>
                <c:formatCode>General</c:formatCode>
                <c:ptCount val="16"/>
                <c:pt idx="0">
                  <c:v>1</c:v>
                </c:pt>
                <c:pt idx="1">
                  <c:v>1</c:v>
                </c:pt>
                <c:pt idx="2">
                  <c:v>1</c:v>
                </c:pt>
                <c:pt idx="3">
                  <c:v>2</c:v>
                </c:pt>
                <c:pt idx="4">
                  <c:v>3</c:v>
                </c:pt>
                <c:pt idx="5">
                  <c:v>3</c:v>
                </c:pt>
                <c:pt idx="6">
                  <c:v>5</c:v>
                </c:pt>
                <c:pt idx="7">
                  <c:v>5</c:v>
                </c:pt>
                <c:pt idx="8">
                  <c:v>7</c:v>
                </c:pt>
                <c:pt idx="9">
                  <c:v>8</c:v>
                </c:pt>
                <c:pt idx="10">
                  <c:v>8</c:v>
                </c:pt>
                <c:pt idx="11">
                  <c:v>9</c:v>
                </c:pt>
                <c:pt idx="12">
                  <c:v>10</c:v>
                </c:pt>
                <c:pt idx="13">
                  <c:v>10</c:v>
                </c:pt>
                <c:pt idx="14">
                  <c:v>10</c:v>
                </c:pt>
                <c:pt idx="15">
                  <c:v>12</c:v>
                </c:pt>
              </c:numCache>
            </c:numRef>
          </c:xVal>
          <c:yVal>
            <c:numRef>
              <c:f>Tabelle1!$C$5:$C$20</c:f>
              <c:numCache>
                <c:formatCode>General</c:formatCode>
                <c:ptCount val="16"/>
                <c:pt idx="0">
                  <c:v>4</c:v>
                </c:pt>
                <c:pt idx="1">
                  <c:v>7</c:v>
                </c:pt>
                <c:pt idx="2">
                  <c:v>9</c:v>
                </c:pt>
                <c:pt idx="3">
                  <c:v>5</c:v>
                </c:pt>
                <c:pt idx="4">
                  <c:v>3</c:v>
                </c:pt>
                <c:pt idx="5">
                  <c:v>9</c:v>
                </c:pt>
                <c:pt idx="6">
                  <c:v>1</c:v>
                </c:pt>
                <c:pt idx="7">
                  <c:v>5</c:v>
                </c:pt>
                <c:pt idx="8">
                  <c:v>1</c:v>
                </c:pt>
                <c:pt idx="9">
                  <c:v>2</c:v>
                </c:pt>
                <c:pt idx="10">
                  <c:v>4</c:v>
                </c:pt>
                <c:pt idx="11">
                  <c:v>3</c:v>
                </c:pt>
                <c:pt idx="12">
                  <c:v>1</c:v>
                </c:pt>
                <c:pt idx="13">
                  <c:v>3</c:v>
                </c:pt>
                <c:pt idx="14">
                  <c:v>9</c:v>
                </c:pt>
                <c:pt idx="15">
                  <c:v>7</c:v>
                </c:pt>
              </c:numCache>
            </c:numRef>
          </c:yVal>
          <c:smooth val="0"/>
          <c:extLst>
            <c:ext xmlns:c16="http://schemas.microsoft.com/office/drawing/2014/chart" uri="{C3380CC4-5D6E-409C-BE32-E72D297353CC}">
              <c16:uniqueId val="{00000008-1152-4A7D-8C37-0904ABB5AA3B}"/>
            </c:ext>
          </c:extLst>
        </c:ser>
        <c:dLbls>
          <c:showLegendKey val="0"/>
          <c:showVal val="0"/>
          <c:showCatName val="0"/>
          <c:showSerName val="0"/>
          <c:showPercent val="0"/>
          <c:showBubbleSize val="0"/>
        </c:dLbls>
        <c:axId val="1525560207"/>
        <c:axId val="1525560623"/>
      </c:scatterChart>
      <c:valAx>
        <c:axId val="1525560207"/>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Nudeln (</a:t>
                </a:r>
                <a:r>
                  <a:rPr lang="de-DE" sz="1000" dirty="0" err="1"/>
                  <a:t>Pck</a:t>
                </a:r>
                <a:r>
                  <a:rPr lang="de-DE" sz="1000"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623"/>
        <c:crosses val="autoZero"/>
        <c:crossBetween val="midCat"/>
        <c:majorUnit val="1"/>
      </c:valAx>
      <c:valAx>
        <c:axId val="152556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sz="1000" dirty="0"/>
                  <a:t>Klopapier</a:t>
                </a:r>
                <a:r>
                  <a:rPr lang="de-DE" sz="1000" baseline="0" dirty="0"/>
                  <a:t> (</a:t>
                </a:r>
                <a:r>
                  <a:rPr lang="de-DE" sz="1000" baseline="0" dirty="0" err="1"/>
                  <a:t>Pck</a:t>
                </a:r>
                <a:r>
                  <a:rPr lang="de-DE" sz="1000" baseline="0" dirty="0"/>
                  <a:t>.)</a:t>
                </a:r>
                <a:endParaRPr lang="de-DE" sz="1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quot;&quot;" sourceLinked="0"/>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2556020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5C8AA-D432-4205-BCBC-FEFE32FD1899}" type="datetimeFigureOut">
              <a:rPr lang="de-DE" smtClean="0"/>
              <a:t>18.06.2024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976D0-F119-4E23-9A1E-3AA183F46AE3}" type="slidenum">
              <a:rPr lang="de-DE" smtClean="0"/>
              <a:t>‹Nr.›</a:t>
            </a:fld>
            <a:endParaRPr lang="de-DE"/>
          </a:p>
        </p:txBody>
      </p:sp>
    </p:spTree>
    <p:extLst>
      <p:ext uri="{BB962C8B-B14F-4D97-AF65-F5344CB8AC3E}">
        <p14:creationId xmlns:p14="http://schemas.microsoft.com/office/powerpoint/2010/main" val="385927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70938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3</a:t>
            </a:fld>
            <a:endParaRPr lang="de-DE"/>
          </a:p>
        </p:txBody>
      </p:sp>
    </p:spTree>
    <p:extLst>
      <p:ext uri="{BB962C8B-B14F-4D97-AF65-F5344CB8AC3E}">
        <p14:creationId xmlns:p14="http://schemas.microsoft.com/office/powerpoint/2010/main" val="262435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4</a:t>
            </a:fld>
            <a:endParaRPr lang="de-DE"/>
          </a:p>
        </p:txBody>
      </p:sp>
    </p:spTree>
    <p:extLst>
      <p:ext uri="{BB962C8B-B14F-4D97-AF65-F5344CB8AC3E}">
        <p14:creationId xmlns:p14="http://schemas.microsoft.com/office/powerpoint/2010/main" val="219818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10</a:t>
            </a:fld>
            <a:endParaRPr lang="de-DE"/>
          </a:p>
        </p:txBody>
      </p:sp>
    </p:spTree>
    <p:extLst>
      <p:ext uri="{BB962C8B-B14F-4D97-AF65-F5344CB8AC3E}">
        <p14:creationId xmlns:p14="http://schemas.microsoft.com/office/powerpoint/2010/main" val="2992827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13</a:t>
            </a:fld>
            <a:endParaRPr lang="de-DE"/>
          </a:p>
        </p:txBody>
      </p:sp>
    </p:spTree>
    <p:extLst>
      <p:ext uri="{BB962C8B-B14F-4D97-AF65-F5344CB8AC3E}">
        <p14:creationId xmlns:p14="http://schemas.microsoft.com/office/powerpoint/2010/main" val="103502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100000"/>
              </a:lnSpc>
            </a:pPr>
            <a:endParaRPr lang="de-DE" sz="1200" b="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0976D0-F119-4E23-9A1E-3AA183F46AE3}" type="slidenum">
              <a:rPr lang="de-DE" smtClean="0"/>
              <a:t>17</a:t>
            </a:fld>
            <a:endParaRPr lang="de-DE"/>
          </a:p>
        </p:txBody>
      </p:sp>
    </p:spTree>
    <p:extLst>
      <p:ext uri="{BB962C8B-B14F-4D97-AF65-F5344CB8AC3E}">
        <p14:creationId xmlns:p14="http://schemas.microsoft.com/office/powerpoint/2010/main" val="42705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24</a:t>
            </a:fld>
            <a:endParaRPr lang="de-DE"/>
          </a:p>
        </p:txBody>
      </p:sp>
    </p:spTree>
    <p:extLst>
      <p:ext uri="{BB962C8B-B14F-4D97-AF65-F5344CB8AC3E}">
        <p14:creationId xmlns:p14="http://schemas.microsoft.com/office/powerpoint/2010/main" val="152472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Zweck der Aufgabe: </a:t>
            </a:r>
          </a:p>
          <a:p>
            <a:pPr marL="171450" indent="-171450">
              <a:buFontTx/>
              <a:buChar char="-"/>
            </a:pPr>
            <a:r>
              <a:rPr lang="de-DE" dirty="0"/>
              <a:t>Die Studierenden sollen am Ende der Veranstaltung schematisiert haben, was sie gelernt haben -&gt; Begriffsnetz bei den Studis anregen. </a:t>
            </a:r>
          </a:p>
          <a:p>
            <a:pPr marL="171450" indent="-171450">
              <a:buFontTx/>
              <a:buChar char="-"/>
            </a:pPr>
            <a:r>
              <a:rPr lang="de-DE" dirty="0"/>
              <a:t>Idee: Einmal das Begriffsnetz darauf abklopfen, ob sich daran auch die Regeln und das, was ich in den ersten Zyklen vermisst habe, und so wiederfinden lassen. Dann evtl. zwei verschiedene Begriffsnetze anfertigen lassen (einmal grob und einmal fein). Das könnte dann die Aufgabe sein.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F60976D0-F119-4E23-9A1E-3AA183F46AE3}" type="slidenum">
              <a:rPr lang="de-DE" smtClean="0"/>
              <a:t>49</a:t>
            </a:fld>
            <a:endParaRPr lang="de-DE"/>
          </a:p>
        </p:txBody>
      </p:sp>
    </p:spTree>
    <p:extLst>
      <p:ext uri="{BB962C8B-B14F-4D97-AF65-F5344CB8AC3E}">
        <p14:creationId xmlns:p14="http://schemas.microsoft.com/office/powerpoint/2010/main" val="10690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elseite mit großem 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904502" y="72001"/>
            <a:ext cx="8239500" cy="4493156"/>
          </a:xfrm>
          <a:solidFill>
            <a:schemeClr val="bg1">
              <a:lumMod val="95000"/>
            </a:schemeClr>
          </a:solidFill>
          <a:ln>
            <a:noFill/>
          </a:ln>
          <a:effectLst/>
        </p:spPr>
        <p:txBody>
          <a:bodyPr rtlCol="0">
            <a:normAutofit/>
          </a:bodyPr>
          <a:lstStyle>
            <a:lvl1pPr marL="0" indent="0">
              <a:lnSpc>
                <a:spcPts val="2200"/>
              </a:lnSpc>
              <a:buNone/>
              <a:defRPr sz="20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dirty="0"/>
              <a:t>Bild durch Klicken auf Symbol hinzufügen</a:t>
            </a:r>
          </a:p>
        </p:txBody>
      </p:sp>
      <p:sp>
        <p:nvSpPr>
          <p:cNvPr id="7" name="Textplatzhalter 3"/>
          <p:cNvSpPr>
            <a:spLocks noGrp="1"/>
          </p:cNvSpPr>
          <p:nvPr>
            <p:ph type="body" sz="quarter" idx="15"/>
          </p:nvPr>
        </p:nvSpPr>
        <p:spPr>
          <a:xfrm>
            <a:off x="904875" y="5366723"/>
            <a:ext cx="8100000" cy="468000"/>
          </a:xfrm>
        </p:spPr>
        <p:txBody>
          <a:bodyPr/>
          <a:lstStyle>
            <a:lvl1pPr>
              <a:lnSpc>
                <a:spcPts val="2200"/>
              </a:lnSpc>
              <a:spcAft>
                <a:spcPts val="0"/>
              </a:spcAft>
              <a:defRPr sz="2000"/>
            </a:lvl1pPr>
          </a:lstStyle>
          <a:p>
            <a:pPr lvl="0"/>
            <a:r>
              <a:rPr lang="de-DE" noProof="0" dirty="0"/>
              <a:t>Textmasterformat bearbeiten</a:t>
            </a:r>
          </a:p>
        </p:txBody>
      </p:sp>
      <p:sp>
        <p:nvSpPr>
          <p:cNvPr id="2" name="Foliennummernplatzhalter 1"/>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268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a:lnSpc>
                <a:spcPts val="2200"/>
              </a:lnSpc>
              <a:spcAft>
                <a:spcPts val="0"/>
              </a:spcAft>
              <a:defRPr/>
            </a:lvl1pPr>
            <a:lvl2pPr>
              <a:lnSpc>
                <a:spcPts val="2200"/>
              </a:lnSpc>
              <a:spcBef>
                <a:spcPts val="0"/>
              </a:spcBef>
              <a:defRPr/>
            </a:lvl2pPr>
            <a:lvl3pPr>
              <a:spcBef>
                <a:spcPts val="0"/>
              </a:spcBef>
              <a:defRPr/>
            </a:lvl3pPr>
            <a:lvl4pPr>
              <a:lnSpc>
                <a:spcPts val="2200"/>
              </a:lnSpc>
              <a:spcBef>
                <a:spcPts val="0"/>
              </a:spcBef>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2740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OE Inhalt">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12482"/>
          </a:xfrm>
        </p:spPr>
        <p:txBody>
          <a:bodyPr/>
          <a:lstStyle>
            <a:lvl1pPr>
              <a:lnSpc>
                <a:spcPts val="3000"/>
              </a:lnSpc>
              <a:defRPr baseline="0"/>
            </a:lvl1pPr>
          </a:lstStyle>
          <a:p>
            <a:r>
              <a:rPr lang="de-DE" noProof="0" dirty="0"/>
              <a:t>Titelmasterformat durch Klicken bearbeiten</a:t>
            </a:r>
          </a:p>
        </p:txBody>
      </p:sp>
      <p:sp>
        <p:nvSpPr>
          <p:cNvPr id="7" name="Inhaltsplatzhalter 6"/>
          <p:cNvSpPr>
            <a:spLocks noGrp="1"/>
          </p:cNvSpPr>
          <p:nvPr>
            <p:ph sz="quarter" idx="12"/>
          </p:nvPr>
        </p:nvSpPr>
        <p:spPr>
          <a:xfrm>
            <a:off x="904878" y="1357313"/>
            <a:ext cx="8099823" cy="4320000"/>
          </a:xfrm>
        </p:spPr>
        <p:txBody>
          <a:bodyPr/>
          <a:lstStyle>
            <a:lvl1pPr marL="0" indent="0">
              <a:lnSpc>
                <a:spcPts val="2200"/>
              </a:lnSpc>
              <a:spcAft>
                <a:spcPts val="0"/>
              </a:spcAft>
              <a:defRPr/>
            </a:lvl1pPr>
            <a:lvl2pPr marL="185737" indent="0">
              <a:lnSpc>
                <a:spcPts val="2200"/>
              </a:lnSpc>
              <a:spcBef>
                <a:spcPts val="0"/>
              </a:spcBef>
              <a:buNone/>
              <a:defRPr/>
            </a:lvl2pPr>
            <a:lvl3pPr marL="355600" indent="0">
              <a:spcBef>
                <a:spcPts val="0"/>
              </a:spcBef>
              <a:buNone/>
              <a:defRPr/>
            </a:lvl3pPr>
            <a:lvl4pPr marL="542925" indent="0">
              <a:lnSpc>
                <a:spcPts val="2200"/>
              </a:lnSpc>
              <a:spcBef>
                <a:spcPts val="0"/>
              </a:spcBef>
              <a:buNone/>
              <a:defRPr/>
            </a:lvl4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9" name="Textplatzhalter 2"/>
          <p:cNvSpPr>
            <a:spLocks noGrp="1"/>
          </p:cNvSpPr>
          <p:nvPr>
            <p:ph type="body" idx="13"/>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5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OE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903291" y="520701"/>
            <a:ext cx="8101012" cy="720871"/>
          </a:xfrm>
        </p:spPr>
        <p:txBody>
          <a:bodyPr/>
          <a:lstStyle>
            <a:lvl1pPr>
              <a:lnSpc>
                <a:spcPts val="3000"/>
              </a:lnSpc>
              <a:defRPr/>
            </a:lvl1pPr>
          </a:lstStyle>
          <a:p>
            <a:r>
              <a:rPr lang="de-DE" noProof="0" dirty="0"/>
              <a:t>Titelmasterformat durch Klicken bearbeiten</a:t>
            </a:r>
          </a:p>
        </p:txBody>
      </p:sp>
      <p:sp>
        <p:nvSpPr>
          <p:cNvPr id="6" name="Inhaltsplatzhalter 5"/>
          <p:cNvSpPr>
            <a:spLocks noGrp="1"/>
          </p:cNvSpPr>
          <p:nvPr>
            <p:ph sz="quarter" idx="12"/>
          </p:nvPr>
        </p:nvSpPr>
        <p:spPr>
          <a:xfrm>
            <a:off x="904875" y="1357314"/>
            <a:ext cx="3915000"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7" name="Inhaltsplatzhalter 5"/>
          <p:cNvSpPr>
            <a:spLocks noGrp="1"/>
          </p:cNvSpPr>
          <p:nvPr>
            <p:ph sz="quarter" idx="13"/>
          </p:nvPr>
        </p:nvSpPr>
        <p:spPr>
          <a:xfrm>
            <a:off x="5112321" y="1361436"/>
            <a:ext cx="3891499" cy="4356100"/>
          </a:xfrm>
        </p:spPr>
        <p:txBody>
          <a:bodyPr/>
          <a:lstStyle>
            <a:lvl1pPr marL="0" indent="0">
              <a:lnSpc>
                <a:spcPts val="2200"/>
              </a:lnSpc>
              <a:spcAft>
                <a:spcPts val="0"/>
              </a:spcAft>
              <a:defRPr sz="2000">
                <a:latin typeface="+mj-lt"/>
              </a:defRPr>
            </a:lvl1pPr>
            <a:lvl2pPr marL="185737" indent="0">
              <a:lnSpc>
                <a:spcPts val="2200"/>
              </a:lnSpc>
              <a:spcBef>
                <a:spcPts val="0"/>
              </a:spcBef>
              <a:buNone/>
              <a:defRPr sz="2000">
                <a:latin typeface="+mj-lt"/>
              </a:defRPr>
            </a:lvl2pPr>
            <a:lvl3pPr marL="355600" indent="0">
              <a:spcBef>
                <a:spcPts val="0"/>
              </a:spcBef>
              <a:buNone/>
              <a:defRPr sz="2000">
                <a:latin typeface="+mj-lt"/>
              </a:defRPr>
            </a:lvl3pPr>
          </a:lstStyle>
          <a:p>
            <a:pPr lvl="0"/>
            <a:r>
              <a:rPr lang="de-DE" noProof="0" dirty="0"/>
              <a:t>Textmasterformat bearbeiten</a:t>
            </a:r>
          </a:p>
          <a:p>
            <a:pPr lvl="1"/>
            <a:r>
              <a:rPr lang="de-DE" noProof="0" dirty="0"/>
              <a:t>Zweite Ebene</a:t>
            </a:r>
          </a:p>
          <a:p>
            <a:pPr lvl="2"/>
            <a:r>
              <a:rPr lang="de-DE" noProof="0" dirty="0"/>
              <a:t>Dritte Ebene</a:t>
            </a:r>
          </a:p>
        </p:txBody>
      </p:sp>
      <p:sp>
        <p:nvSpPr>
          <p:cNvPr id="12" name="Textplatzhalter 2"/>
          <p:cNvSpPr>
            <a:spLocks noGrp="1"/>
          </p:cNvSpPr>
          <p:nvPr>
            <p:ph type="body" idx="17"/>
          </p:nvPr>
        </p:nvSpPr>
        <p:spPr>
          <a:xfrm>
            <a:off x="914401" y="150130"/>
            <a:ext cx="8089107" cy="215165"/>
          </a:xfrm>
        </p:spPr>
        <p:txBody>
          <a:bodyPr>
            <a:noAutofit/>
          </a:bodyPr>
          <a:lstStyle>
            <a:lvl1pPr marL="0" indent="0">
              <a:lnSpc>
                <a:spcPct val="100000"/>
              </a:lnSpc>
              <a:buNone/>
              <a:defRPr sz="900" b="0">
                <a:solidFill>
                  <a:schemeClr val="bg1">
                    <a:lumMod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noProof="0" dirty="0"/>
              <a:t>Textmasterformat bearbeiten</a:t>
            </a:r>
          </a:p>
        </p:txBody>
      </p:sp>
      <p:sp>
        <p:nvSpPr>
          <p:cNvPr id="4" name="Foliennummernplatzhalter 3"/>
          <p:cNvSpPr>
            <a:spLocks noGrp="1"/>
          </p:cNvSpPr>
          <p:nvPr>
            <p:ph type="sldNum" sz="quarter" idx="19"/>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203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Leer mit Logo">
    <p:spTree>
      <p:nvGrpSpPr>
        <p:cNvPr id="1" name=""/>
        <p:cNvGrpSpPr/>
        <p:nvPr/>
      </p:nvGrpSpPr>
      <p:grpSpPr>
        <a:xfrm>
          <a:off x="0" y="0"/>
          <a:ext cx="0" cy="0"/>
          <a:chOff x="0" y="0"/>
          <a:chExt cx="0" cy="0"/>
        </a:xfrm>
      </p:grpSpPr>
      <p:sp>
        <p:nvSpPr>
          <p:cNvPr id="2" name="Foliennummernplatzhalter 1"/>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9587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903288" y="454025"/>
            <a:ext cx="81010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Überschrift</a:t>
            </a:r>
          </a:p>
        </p:txBody>
      </p:sp>
      <p:sp>
        <p:nvSpPr>
          <p:cNvPr id="1027" name="Textplatzhalter 2"/>
          <p:cNvSpPr>
            <a:spLocks noGrp="1"/>
          </p:cNvSpPr>
          <p:nvPr>
            <p:ph type="body" idx="1"/>
          </p:nvPr>
        </p:nvSpPr>
        <p:spPr bwMode="auto">
          <a:xfrm>
            <a:off x="904875" y="1547813"/>
            <a:ext cx="80994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noProof="0" dirty="0"/>
              <a:t>Text</a:t>
            </a:r>
          </a:p>
          <a:p>
            <a:pPr lvl="1"/>
            <a:r>
              <a:rPr lang="de-DE" altLang="de-DE" noProof="0" dirty="0"/>
              <a:t>Zweite Ebene</a:t>
            </a:r>
          </a:p>
          <a:p>
            <a:pPr lvl="2"/>
            <a:r>
              <a:rPr lang="de-DE" altLang="de-DE" noProof="0" dirty="0"/>
              <a:t>Dritte Ebene</a:t>
            </a:r>
          </a:p>
          <a:p>
            <a:pPr lvl="3"/>
            <a:r>
              <a:rPr lang="de-DE" altLang="de-DE" noProof="0" dirty="0"/>
              <a:t>Vierte Ebene</a:t>
            </a:r>
          </a:p>
        </p:txBody>
      </p:sp>
      <p:cxnSp>
        <p:nvCxnSpPr>
          <p:cNvPr id="16" name="Gerade Verbindung 15"/>
          <p:cNvCxnSpPr/>
          <p:nvPr/>
        </p:nvCxnSpPr>
        <p:spPr>
          <a:xfrm>
            <a:off x="904875" y="5951538"/>
            <a:ext cx="8240713"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Foliennummernplatzhalter 4"/>
          <p:cNvSpPr>
            <a:spLocks noGrp="1"/>
          </p:cNvSpPr>
          <p:nvPr>
            <p:ph type="sldNum" sz="quarter" idx="4"/>
          </p:nvPr>
        </p:nvSpPr>
        <p:spPr>
          <a:xfrm>
            <a:off x="904875" y="6361113"/>
            <a:ext cx="971550" cy="214312"/>
          </a:xfrm>
          <a:prstGeom prst="rect">
            <a:avLst/>
          </a:prstGeom>
        </p:spPr>
        <p:txBody>
          <a:bodyPr vert="horz" lIns="0" tIns="0" rIns="0" bIns="0" rtlCol="0" anchor="b"/>
          <a:lstStyle>
            <a:lvl1pPr algn="l" fontAlgn="auto">
              <a:spcBef>
                <a:spcPts val="0"/>
              </a:spcBef>
              <a:spcAft>
                <a:spcPts val="0"/>
              </a:spcAft>
              <a:defRPr sz="900">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‹Nr.›</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198655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81" r:id="rId5"/>
  </p:sldLayoutIdLst>
  <p:hf hdr="0" ftr="0" dt="0"/>
  <p:txStyles>
    <p:titleStyle>
      <a:lvl1pPr algn="l" defTabSz="455613" rtl="0" eaLnBrk="1" fontAlgn="base" hangingPunct="1">
        <a:lnSpc>
          <a:spcPts val="3000"/>
        </a:lnSpc>
        <a:spcBef>
          <a:spcPct val="0"/>
        </a:spcBef>
        <a:spcAft>
          <a:spcPct val="0"/>
        </a:spcAft>
        <a:defRPr sz="3000" b="1" kern="1200">
          <a:solidFill>
            <a:schemeClr val="tx1"/>
          </a:solidFill>
          <a:latin typeface="Arial"/>
          <a:ea typeface="+mj-ea"/>
          <a:cs typeface="+mj-cs"/>
        </a:defRPr>
      </a:lvl1pPr>
      <a:lvl2pPr algn="l" defTabSz="455613" rtl="0" eaLnBrk="1" fontAlgn="base" hangingPunct="1">
        <a:lnSpc>
          <a:spcPts val="3000"/>
        </a:lnSpc>
        <a:spcBef>
          <a:spcPct val="0"/>
        </a:spcBef>
        <a:spcAft>
          <a:spcPct val="0"/>
        </a:spcAft>
        <a:defRPr sz="3000" b="1">
          <a:solidFill>
            <a:schemeClr val="tx1"/>
          </a:solidFill>
          <a:latin typeface="Arial" pitchFamily="34" charset="0"/>
        </a:defRPr>
      </a:lvl2pPr>
      <a:lvl3pPr algn="l" defTabSz="455613" rtl="0" eaLnBrk="1" fontAlgn="base" hangingPunct="1">
        <a:lnSpc>
          <a:spcPts val="3000"/>
        </a:lnSpc>
        <a:spcBef>
          <a:spcPct val="0"/>
        </a:spcBef>
        <a:spcAft>
          <a:spcPct val="0"/>
        </a:spcAft>
        <a:defRPr sz="3000" b="1">
          <a:solidFill>
            <a:schemeClr val="tx1"/>
          </a:solidFill>
          <a:latin typeface="Arial" pitchFamily="34" charset="0"/>
        </a:defRPr>
      </a:lvl3pPr>
      <a:lvl4pPr algn="l" defTabSz="455613" rtl="0" eaLnBrk="1" fontAlgn="base" hangingPunct="1">
        <a:lnSpc>
          <a:spcPts val="3000"/>
        </a:lnSpc>
        <a:spcBef>
          <a:spcPct val="0"/>
        </a:spcBef>
        <a:spcAft>
          <a:spcPct val="0"/>
        </a:spcAft>
        <a:defRPr sz="3000" b="1">
          <a:solidFill>
            <a:schemeClr val="tx1"/>
          </a:solidFill>
          <a:latin typeface="Arial" pitchFamily="34" charset="0"/>
        </a:defRPr>
      </a:lvl4pPr>
      <a:lvl5pPr algn="l" defTabSz="455613" rtl="0" eaLnBrk="1" fontAlgn="base" hangingPunct="1">
        <a:lnSpc>
          <a:spcPts val="3000"/>
        </a:lnSpc>
        <a:spcBef>
          <a:spcPct val="0"/>
        </a:spcBef>
        <a:spcAft>
          <a:spcPct val="0"/>
        </a:spcAft>
        <a:defRPr sz="30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p:titleStyle>
    <p:body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el 2"/>
          <p:cNvSpPr>
            <a:spLocks noGrp="1"/>
          </p:cNvSpPr>
          <p:nvPr>
            <p:ph type="title" idx="4294967295"/>
          </p:nvPr>
        </p:nvSpPr>
        <p:spPr>
          <a:xfrm>
            <a:off x="904875" y="4807480"/>
            <a:ext cx="8100000" cy="382104"/>
          </a:xfrm>
        </p:spPr>
        <p:txBody>
          <a:bodyPr/>
          <a:lstStyle/>
          <a:p>
            <a:pPr>
              <a:lnSpc>
                <a:spcPct val="100000"/>
              </a:lnSpc>
            </a:pPr>
            <a:r>
              <a:rPr lang="de-DE" altLang="de-DE" sz="3200" dirty="0"/>
              <a:t>Sitzung 2 – Version 2</a:t>
            </a:r>
          </a:p>
        </p:txBody>
      </p:sp>
      <p:sp>
        <p:nvSpPr>
          <p:cNvPr id="4" name="Foliennummernplatzhalter 3"/>
          <p:cNvSpPr>
            <a:spLocks noGrp="1"/>
          </p:cNvSpPr>
          <p:nvPr>
            <p:ph type="sldNum" sz="quarter" idx="19"/>
          </p:nvPr>
        </p:nvSpPr>
        <p:spPr>
          <a:xfrm>
            <a:off x="904875" y="6361113"/>
            <a:ext cx="971550" cy="21431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platzhalter 4">
            <a:extLst>
              <a:ext uri="{FF2B5EF4-FFF2-40B4-BE49-F238E27FC236}">
                <a16:creationId xmlns:a16="http://schemas.microsoft.com/office/drawing/2014/main" id="{0A58DE16-2BB7-45E2-88B1-96FB50D39C8E}"/>
              </a:ext>
            </a:extLst>
          </p:cNvPr>
          <p:cNvSpPr>
            <a:spLocks noGrp="1"/>
          </p:cNvSpPr>
          <p:nvPr>
            <p:ph type="body" sz="quarter" idx="15"/>
          </p:nvPr>
        </p:nvSpPr>
        <p:spPr/>
        <p:txBody>
          <a:bodyPr anchor="b"/>
          <a:lstStyle/>
          <a:p>
            <a:r>
              <a:rPr lang="de-DE" dirty="0"/>
              <a:t> </a:t>
            </a:r>
          </a:p>
        </p:txBody>
      </p:sp>
    </p:spTree>
    <p:extLst>
      <p:ext uri="{BB962C8B-B14F-4D97-AF65-F5344CB8AC3E}">
        <p14:creationId xmlns:p14="http://schemas.microsoft.com/office/powerpoint/2010/main" val="61062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3291" y="368301"/>
            <a:ext cx="8101012" cy="7124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a:lnSpc>
                <a:spcPct val="100000"/>
              </a:lnSpc>
            </a:pPr>
            <a:r>
              <a:rPr lang="de-DE" sz="3200" dirty="0"/>
              <a:t>Stahlprojekt:</a:t>
            </a:r>
            <a:br>
              <a:rPr lang="de-DE" sz="3200" dirty="0"/>
            </a:br>
            <a:r>
              <a:rPr lang="de-DE" sz="3200" dirty="0"/>
              <a:t>Ausgangssituation</a:t>
            </a:r>
          </a:p>
        </p:txBody>
      </p:sp>
      <p:sp>
        <p:nvSpPr>
          <p:cNvPr id="2" name="Inhaltsplatzhalter 1">
            <a:extLst>
              <a:ext uri="{FF2B5EF4-FFF2-40B4-BE49-F238E27FC236}">
                <a16:creationId xmlns:a16="http://schemas.microsoft.com/office/drawing/2014/main" id="{37F62BAD-B28C-49D2-A0D0-A653D695280F}"/>
              </a:ext>
            </a:extLst>
          </p:cNvPr>
          <p:cNvSpPr>
            <a:spLocks noGrp="1"/>
          </p:cNvSpPr>
          <p:nvPr>
            <p:ph sz="quarter" idx="12"/>
          </p:nvPr>
        </p:nvSpPr>
        <p:spPr>
          <a:xfrm>
            <a:off x="903291" y="1476152"/>
            <a:ext cx="5322249" cy="4320000"/>
          </a:xfrm>
        </p:spPr>
        <p:txBody>
          <a:bodyPr/>
          <a:lstStyle/>
          <a:p>
            <a:pPr>
              <a:lnSpc>
                <a:spcPct val="100000"/>
              </a:lnSpc>
            </a:pPr>
            <a:endParaRPr lang="de-DE" b="1" dirty="0"/>
          </a:p>
          <a:p>
            <a:r>
              <a:rPr lang="de-DE" dirty="0"/>
              <a:t>Sie arbeiten für eine Firma, die Bauteile aus Stahl herstellt und vertreibt. </a:t>
            </a:r>
          </a:p>
          <a:p>
            <a:endParaRPr lang="de-DE" dirty="0"/>
          </a:p>
          <a:p>
            <a:r>
              <a:rPr lang="de-DE" dirty="0"/>
              <a:t>Die Entwicklungsabteilung Ihrer Firma hat einen neuen Stahl ausgewählt, welcher unter hoher Belastung besonders langlebig sein soll. In einem bestehenden Produktionsprozess für Bauteile könnte dieser Stahl den bisher verwendeten Stahl ersetzen. </a:t>
            </a:r>
          </a:p>
          <a:p>
            <a:br>
              <a:rPr lang="de-DE" dirty="0"/>
            </a:br>
            <a:r>
              <a:rPr lang="de-DE" dirty="0"/>
              <a:t>Es soll nun ein ML-Modell entwickelt werden, um aus der Anzahl der Risse &amp; der Breite des größten Risses die Stahlqualität zu beurteilen.</a:t>
            </a:r>
          </a:p>
          <a:p>
            <a:endParaRPr lang="de-DE" dirty="0"/>
          </a:p>
        </p:txBody>
      </p: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863658"/>
            <a:ext cx="5739076" cy="3620555"/>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endParaRPr lang="de-DE" dirty="0"/>
          </a:p>
        </p:txBody>
      </p:sp>
      <p:pic>
        <p:nvPicPr>
          <p:cNvPr id="29" name="Grafik 28" descr="Ein Bild, das zugemüllt enthält.&#10;&#10;Automatisch generierte Beschreibung">
            <a:extLst>
              <a:ext uri="{FF2B5EF4-FFF2-40B4-BE49-F238E27FC236}">
                <a16:creationId xmlns:a16="http://schemas.microsoft.com/office/drawing/2014/main" id="{A7E9A331-0E53-4AC3-A531-F8539D8199AD}"/>
              </a:ext>
            </a:extLst>
          </p:cNvPr>
          <p:cNvPicPr>
            <a:picLocks noChangeAspect="1"/>
          </p:cNvPicPr>
          <p:nvPr/>
        </p:nvPicPr>
        <p:blipFill>
          <a:blip r:embed="rId3"/>
          <a:stretch>
            <a:fillRect/>
          </a:stretch>
        </p:blipFill>
        <p:spPr>
          <a:xfrm>
            <a:off x="6469380" y="1853038"/>
            <a:ext cx="1955800" cy="2931410"/>
          </a:xfrm>
          <a:prstGeom prst="rect">
            <a:avLst/>
          </a:prstGeom>
        </p:spPr>
      </p:pic>
      <p:sp>
        <p:nvSpPr>
          <p:cNvPr id="30" name="Textfeld 29">
            <a:extLst>
              <a:ext uri="{FF2B5EF4-FFF2-40B4-BE49-F238E27FC236}">
                <a16:creationId xmlns:a16="http://schemas.microsoft.com/office/drawing/2014/main" id="{6C6143CA-AEA5-4FF0-818B-9D03E4584F73}"/>
              </a:ext>
            </a:extLst>
          </p:cNvPr>
          <p:cNvSpPr txBox="1"/>
          <p:nvPr/>
        </p:nvSpPr>
        <p:spPr>
          <a:xfrm>
            <a:off x="6522548" y="4795068"/>
            <a:ext cx="1970411" cy="246221"/>
          </a:xfrm>
          <a:prstGeom prst="rect">
            <a:avLst/>
          </a:prstGeom>
          <a:noFill/>
        </p:spPr>
        <p:txBody>
          <a:bodyPr wrap="none" rtlCol="0">
            <a:spAutoFit/>
          </a:bodyPr>
          <a:lstStyle/>
          <a:p>
            <a:pPr algn="ctr"/>
            <a:r>
              <a:rPr lang="de-DE" sz="1000" b="0" i="0" u="none" strike="noStrike" baseline="0" dirty="0">
                <a:solidFill>
                  <a:schemeClr val="accent6"/>
                </a:solidFill>
                <a:latin typeface="+mj-lt"/>
              </a:rPr>
              <a:t>Foto von Martinelle auf Pixabay</a:t>
            </a:r>
            <a:endParaRPr lang="de-DE" sz="1000" dirty="0">
              <a:solidFill>
                <a:schemeClr val="accent6"/>
              </a:solidFill>
              <a:latin typeface="+mj-lt"/>
            </a:endParaRPr>
          </a:p>
        </p:txBody>
      </p:sp>
    </p:spTree>
    <p:extLst>
      <p:ext uri="{BB962C8B-B14F-4D97-AF65-F5344CB8AC3E}">
        <p14:creationId xmlns:p14="http://schemas.microsoft.com/office/powerpoint/2010/main" val="63883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1831320" y="1782726"/>
            <a:ext cx="5481360" cy="3857767"/>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br>
            <a:r>
              <a:rPr lang="de-DE" sz="3200" dirty="0">
                <a:latin typeface="+mn-lt"/>
              </a:rPr>
              <a:t>Zugrundliegender Datensatz</a:t>
            </a:r>
          </a:p>
        </p:txBody>
      </p:sp>
    </p:spTree>
    <p:extLst>
      <p:ext uri="{BB962C8B-B14F-4D97-AF65-F5344CB8AC3E}">
        <p14:creationId xmlns:p14="http://schemas.microsoft.com/office/powerpoint/2010/main" val="149082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2.2 Ideen zur Klassifikation</a:t>
            </a:r>
          </a:p>
        </p:txBody>
      </p:sp>
    </p:spTree>
    <p:extLst>
      <p:ext uri="{BB962C8B-B14F-4D97-AF65-F5344CB8AC3E}">
        <p14:creationId xmlns:p14="http://schemas.microsoft.com/office/powerpoint/2010/main" val="368729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659376"/>
            <a:ext cx="8098196" cy="401185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Auf der folgenden Folie sind in grün drei neue Beispiele im bekannten Datensatz markiert.</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Welcher Klasse würden Sie diese Beispiele zuordnen und warum? Formulieren Sie mindestens zwei unterschiedliche Modelle, also eine </a:t>
            </a:r>
            <a:r>
              <a:rPr lang="de-DE" dirty="0"/>
              <a:t>Zuordnung von Features zum Label, </a:t>
            </a:r>
            <a:r>
              <a:rPr lang="de-DE" dirty="0">
                <a:latin typeface="+mj-lt"/>
              </a:rPr>
              <a:t>zur Klassifikation neuer Beispiele. Visualisieren Sie Ihre Modelle außerdem in der abgebildeten Grafik. Nutzen Sie hierfür </a:t>
            </a:r>
            <a:r>
              <a:rPr lang="de-DE" dirty="0" err="1">
                <a:latin typeface="+mj-lt"/>
              </a:rPr>
              <a:t>Mural</a:t>
            </a:r>
            <a:r>
              <a:rPr lang="de-DE" dirty="0">
                <a:latin typeface="+mj-lt"/>
              </a:rPr>
              <a:t> (Link folgt in Veranstaltung).</a:t>
            </a:r>
          </a:p>
          <a:p>
            <a:pPr marL="0" indent="0">
              <a:lnSpc>
                <a:spcPct val="100000"/>
              </a:lnSpc>
            </a:pPr>
            <a:endParaRPr lang="de-DE" dirty="0">
              <a:latin typeface="+mj-lt"/>
            </a:endParaRPr>
          </a:p>
          <a:p>
            <a:pPr marL="0" indent="0">
              <a:lnSpc>
                <a:spcPct val="100000"/>
              </a:lnSpc>
            </a:pPr>
            <a:r>
              <a:rPr lang="de-DE" sz="1400" dirty="0">
                <a:latin typeface="+mj-lt"/>
              </a:rPr>
              <a:t>Hilfestellung: Formulieren Sie die Zuordnungen in der Form „Wenn für das neue Beispiel (…) gilt, dann wird das Beispiel der Klasse (…) zugeordnet.“ </a:t>
            </a:r>
            <a:endParaRPr lang="de-DE" sz="1400" dirty="0"/>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
        <p:nvSpPr>
          <p:cNvPr id="7" name="Textfeld 6">
            <a:extLst>
              <a:ext uri="{FF2B5EF4-FFF2-40B4-BE49-F238E27FC236}">
                <a16:creationId xmlns:a16="http://schemas.microsoft.com/office/drawing/2014/main" id="{A5DA0AEC-7DA5-4686-A4AB-73C80AB81ADD}"/>
              </a:ext>
            </a:extLst>
          </p:cNvPr>
          <p:cNvSpPr txBox="1"/>
          <p:nvPr/>
        </p:nvSpPr>
        <p:spPr>
          <a:xfrm>
            <a:off x="158405" y="42678"/>
            <a:ext cx="380172" cy="584775"/>
          </a:xfrm>
          <a:prstGeom prst="rect">
            <a:avLst/>
          </a:prstGeom>
          <a:noFill/>
        </p:spPr>
        <p:txBody>
          <a:bodyPr wrap="square" rtlCol="0">
            <a:spAutoFit/>
          </a:bodyPr>
          <a:lstStyle/>
          <a:p>
            <a:r>
              <a:rPr lang="de-DE" sz="32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03083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1320" y="1721766"/>
            <a:ext cx="5481359" cy="3857767"/>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Tree>
    <p:extLst>
      <p:ext uri="{BB962C8B-B14F-4D97-AF65-F5344CB8AC3E}">
        <p14:creationId xmlns:p14="http://schemas.microsoft.com/office/powerpoint/2010/main" val="3156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796008"/>
            <a:ext cx="7339013"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Wenn für eine festgelegte Anzahl naheliegender anderer Beispiele eine Mehrheit bezüglich einer Klasse besteht, wird das neue Beispiel dieser Klasse zugeordnet.</a:t>
            </a:r>
          </a:p>
          <a:p>
            <a:pPr marL="0" indent="0">
              <a:lnSpc>
                <a:spcPct val="100000"/>
              </a:lnSpc>
            </a:pPr>
            <a:endParaRPr lang="de-DE" dirty="0">
              <a:latin typeface="+mj-lt"/>
            </a:endParaRPr>
          </a:p>
          <a:p>
            <a:pPr>
              <a:lnSpc>
                <a:spcPct val="100000"/>
              </a:lnSpc>
              <a:buFontTx/>
              <a:buBlip>
                <a:blip r:embed="rId2"/>
              </a:buBlip>
            </a:pPr>
            <a:r>
              <a:rPr lang="de-DE" dirty="0">
                <a:latin typeface="+mj-lt"/>
              </a:rPr>
              <a:t>Es wird eine Linie durch die Punktewolke gelegt. Wenn ein Beispiel unterhalb der Linie liegt, gehört es zu einer Klasse, wenn nicht, gehört es zur anderen Klasse.</a:t>
            </a:r>
          </a:p>
          <a:p>
            <a:pPr marL="0" indent="0">
              <a:lnSpc>
                <a:spcPct val="100000"/>
              </a:lnSpc>
            </a:pPr>
            <a:endParaRPr lang="de-DE" dirty="0">
              <a:latin typeface="+mj-lt"/>
            </a:endParaRP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grpSp>
        <p:nvGrpSpPr>
          <p:cNvPr id="10" name="Gruppieren 9">
            <a:extLst>
              <a:ext uri="{FF2B5EF4-FFF2-40B4-BE49-F238E27FC236}">
                <a16:creationId xmlns:a16="http://schemas.microsoft.com/office/drawing/2014/main" id="{D368BDA0-7FFE-4CB9-954D-8F9C1BA8BBBB}"/>
              </a:ext>
            </a:extLst>
          </p:cNvPr>
          <p:cNvGrpSpPr/>
          <p:nvPr/>
        </p:nvGrpSpPr>
        <p:grpSpPr>
          <a:xfrm>
            <a:off x="94747" y="0"/>
            <a:ext cx="522211" cy="1378032"/>
            <a:chOff x="152523" y="2913529"/>
            <a:chExt cx="522211" cy="1378032"/>
          </a:xfrm>
          <a:effectLst/>
        </p:grpSpPr>
        <p:sp>
          <p:nvSpPr>
            <p:cNvPr id="11" name="Freihandform: Form 10">
              <a:extLst>
                <a:ext uri="{FF2B5EF4-FFF2-40B4-BE49-F238E27FC236}">
                  <a16:creationId xmlns:a16="http://schemas.microsoft.com/office/drawing/2014/main" id="{681F04DA-30BD-4F69-A1A8-9C4116F5499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2" name="Textfeld 11">
              <a:extLst>
                <a:ext uri="{FF2B5EF4-FFF2-40B4-BE49-F238E27FC236}">
                  <a16:creationId xmlns:a16="http://schemas.microsoft.com/office/drawing/2014/main" id="{15755909-CADD-40C9-AD01-F36A22B1DCC1}"/>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203200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D5EBFA97-36D8-490B-A049-4E25D875BB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1320" y="1750037"/>
            <a:ext cx="5481359" cy="3857767"/>
          </a:xfrm>
          <a:prstGeom prst="rect">
            <a:avLst/>
          </a:prstGeom>
        </p:spPr>
      </p:pic>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grpSp>
        <p:nvGrpSpPr>
          <p:cNvPr id="7" name="Gruppieren 6">
            <a:extLst>
              <a:ext uri="{FF2B5EF4-FFF2-40B4-BE49-F238E27FC236}">
                <a16:creationId xmlns:a16="http://schemas.microsoft.com/office/drawing/2014/main" id="{855F7A5A-4407-4A3A-AA73-D331469F954C}"/>
              </a:ext>
            </a:extLst>
          </p:cNvPr>
          <p:cNvGrpSpPr/>
          <p:nvPr/>
        </p:nvGrpSpPr>
        <p:grpSpPr>
          <a:xfrm>
            <a:off x="94747" y="0"/>
            <a:ext cx="522211" cy="1378032"/>
            <a:chOff x="152523" y="2913529"/>
            <a:chExt cx="522211" cy="1378032"/>
          </a:xfrm>
          <a:effectLst/>
        </p:grpSpPr>
        <p:sp>
          <p:nvSpPr>
            <p:cNvPr id="9" name="Freihandform: Form 8">
              <a:extLst>
                <a:ext uri="{FF2B5EF4-FFF2-40B4-BE49-F238E27FC236}">
                  <a16:creationId xmlns:a16="http://schemas.microsoft.com/office/drawing/2014/main" id="{6E895A05-0C43-4F0A-8AA5-17B5981FD2C0}"/>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2" name="Textfeld 11">
              <a:extLst>
                <a:ext uri="{FF2B5EF4-FFF2-40B4-BE49-F238E27FC236}">
                  <a16:creationId xmlns:a16="http://schemas.microsoft.com/office/drawing/2014/main" id="{2AFEA132-5423-4659-84EB-3F4AD16093DF}"/>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
        <p:nvSpPr>
          <p:cNvPr id="2" name="Ellipse 1">
            <a:extLst>
              <a:ext uri="{FF2B5EF4-FFF2-40B4-BE49-F238E27FC236}">
                <a16:creationId xmlns:a16="http://schemas.microsoft.com/office/drawing/2014/main" id="{A60998C5-D811-4C8D-9305-7DB7F689134E}"/>
              </a:ext>
            </a:extLst>
          </p:cNvPr>
          <p:cNvSpPr/>
          <p:nvPr/>
        </p:nvSpPr>
        <p:spPr>
          <a:xfrm>
            <a:off x="3938016" y="3429000"/>
            <a:ext cx="524256" cy="533400"/>
          </a:xfrm>
          <a:prstGeom prst="ellipse">
            <a:avLst/>
          </a:prstGeom>
          <a:noFill/>
          <a:ln w="28575">
            <a:solidFill>
              <a:schemeClr val="accent4"/>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3C84B9F3-DF00-4F66-9C10-32EB337FD44D}"/>
              </a:ext>
            </a:extLst>
          </p:cNvPr>
          <p:cNvCxnSpPr>
            <a:cxnSpLocks/>
          </p:cNvCxnSpPr>
          <p:nvPr/>
        </p:nvCxnSpPr>
        <p:spPr>
          <a:xfrm>
            <a:off x="2548128" y="2877467"/>
            <a:ext cx="4669536" cy="2072485"/>
          </a:xfrm>
          <a:prstGeom prst="line">
            <a:avLst/>
          </a:prstGeom>
          <a:ln w="41275">
            <a:solidFill>
              <a:srgbClr val="FFC000"/>
            </a:solidFill>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097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2077667"/>
            <a:ext cx="7343775" cy="3764331"/>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Um die Begrifflichkeiten im Kontext ML zu wiederholen, sollen die Modelle nun noch einmal neu formuliert werden:</a:t>
            </a:r>
          </a:p>
          <a:p>
            <a:pPr marL="0" indent="0">
              <a:lnSpc>
                <a:spcPct val="100000"/>
              </a:lnSpc>
            </a:pPr>
            <a:endParaRPr lang="de-DE" dirty="0">
              <a:latin typeface="+mj-lt"/>
            </a:endParaRPr>
          </a:p>
          <a:p>
            <a:pPr marL="0" indent="0">
              <a:lnSpc>
                <a:spcPct val="100000"/>
              </a:lnSpc>
            </a:pPr>
            <a:r>
              <a:rPr lang="de-DE" b="1" dirty="0">
                <a:latin typeface="+mj-lt"/>
              </a:rPr>
              <a:t>Arbeitsauftrag zur Nachbereitung der Veranstaltung: </a:t>
            </a:r>
          </a:p>
          <a:p>
            <a:pPr marL="0" indent="0">
              <a:lnSpc>
                <a:spcPct val="100000"/>
              </a:lnSpc>
            </a:pPr>
            <a:r>
              <a:rPr lang="de-DE" dirty="0"/>
              <a:t>Formulieren Sie Ihre Modelle so um, dass Sie die Begriffe </a:t>
            </a:r>
            <a:r>
              <a:rPr lang="de-DE" i="1" dirty="0"/>
              <a:t>Label</a:t>
            </a:r>
            <a:r>
              <a:rPr lang="de-DE" dirty="0"/>
              <a:t>, </a:t>
            </a:r>
            <a:r>
              <a:rPr lang="de-DE" i="1" dirty="0"/>
              <a:t>Feature</a:t>
            </a:r>
            <a:r>
              <a:rPr lang="de-DE" dirty="0"/>
              <a:t> und </a:t>
            </a:r>
            <a:r>
              <a:rPr lang="de-DE" i="1" dirty="0"/>
              <a:t>Ausprägung</a:t>
            </a:r>
            <a:r>
              <a:rPr lang="de-DE" dirty="0"/>
              <a:t> mindestens einmal benutzen. </a:t>
            </a:r>
            <a:endParaRPr lang="de-DE" dirty="0">
              <a:latin typeface="+mj-lt"/>
            </a:endParaRPr>
          </a:p>
          <a:p>
            <a:pPr marL="0" indent="0">
              <a:lnSpc>
                <a:spcPct val="100000"/>
              </a:lnSpc>
            </a:pPr>
            <a:endParaRPr lang="de-DE" b="1" dirty="0">
              <a:latin typeface="+mj-lt"/>
            </a:endParaRPr>
          </a:p>
          <a:p>
            <a:pPr marL="0" indent="0">
              <a:lnSpc>
                <a:spcPct val="100000"/>
              </a:lnSpc>
            </a:pPr>
            <a:endParaRPr lang="de-DE" dirty="0">
              <a:latin typeface="+mj-lt"/>
            </a:endParaRP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erster Modelle</a:t>
            </a:r>
          </a:p>
        </p:txBody>
      </p:sp>
    </p:spTree>
    <p:extLst>
      <p:ext uri="{BB962C8B-B14F-4D97-AF65-F5344CB8AC3E}">
        <p14:creationId xmlns:p14="http://schemas.microsoft.com/office/powerpoint/2010/main" val="92419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904875" y="1698731"/>
            <a:ext cx="7339013" cy="3972500"/>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Möglichkeiten:</a:t>
            </a:r>
          </a:p>
          <a:p>
            <a:pPr marL="0" indent="0">
              <a:lnSpc>
                <a:spcPct val="100000"/>
              </a:lnSpc>
            </a:pPr>
            <a:endParaRPr lang="de-DE" dirty="0">
              <a:latin typeface="+mj-lt"/>
            </a:endParaRPr>
          </a:p>
          <a:p>
            <a:pPr>
              <a:lnSpc>
                <a:spcPct val="100000"/>
              </a:lnSpc>
              <a:buFontTx/>
              <a:buBlip>
                <a:blip r:embed="rId2"/>
              </a:buBlip>
            </a:pPr>
            <a:r>
              <a:rPr lang="de-DE" dirty="0">
                <a:latin typeface="+mj-lt"/>
              </a:rPr>
              <a:t>Es werden die Kreuze betrachtet, die in einem bestimmten Umkreis zu dem Kreuz aus der Kombination der Featureausprägung des neuen Beispiels liegen. Das Label des neuen Beispiels entspricht dann der Klasse der meisten umgebenen Kreuze.</a:t>
            </a:r>
          </a:p>
          <a:p>
            <a:pPr marL="0" indent="0">
              <a:lnSpc>
                <a:spcPct val="100000"/>
              </a:lnSpc>
            </a:pPr>
            <a:endParaRPr lang="de-DE" dirty="0">
              <a:latin typeface="+mj-lt"/>
            </a:endParaRPr>
          </a:p>
          <a:p>
            <a:pPr>
              <a:lnSpc>
                <a:spcPct val="100000"/>
              </a:lnSpc>
              <a:buFontTx/>
              <a:buBlip>
                <a:blip r:embed="rId2"/>
              </a:buBlip>
            </a:pPr>
            <a:r>
              <a:rPr lang="de-DE" dirty="0">
                <a:latin typeface="+mj-lt"/>
              </a:rPr>
              <a:t>Es wird eine Gerade durch die Punktwolke gelegt. Das Label des neuen Beispiels hängt dann davon ab, ob das Kreuz aus der Kombination der Featureausprägung unter oder über der Geraden liegt.</a:t>
            </a:r>
          </a:p>
          <a:p>
            <a:pPr marL="0" indent="0">
              <a:lnSpc>
                <a:spcPct val="100000"/>
              </a:lnSpc>
            </a:pPr>
            <a:endParaRPr lang="de-DE" dirty="0">
              <a:latin typeface="+mj-lt"/>
            </a:endParaRP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71549" y="368228"/>
            <a:ext cx="7820025" cy="1325563"/>
          </a:xfrm>
        </p:spPr>
        <p:txBody>
          <a:bodyPr>
            <a:normAutofit/>
          </a:bodyPr>
          <a:lstStyle/>
          <a:p>
            <a:pPr>
              <a:lnSpc>
                <a:spcPct val="100000"/>
              </a:lnSpc>
            </a:pPr>
            <a:r>
              <a:rPr lang="de-DE" sz="3200" dirty="0"/>
              <a:t>Stahlprojekt:</a:t>
            </a:r>
            <a:br>
              <a:rPr lang="de-DE" sz="3200" dirty="0">
                <a:latin typeface="+mn-lt"/>
              </a:rPr>
            </a:br>
            <a:r>
              <a:rPr lang="de-DE" sz="3200" dirty="0">
                <a:latin typeface="+mn-lt"/>
              </a:rPr>
              <a:t>Entwicklung von ersten Modellen</a:t>
            </a: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80611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4875" y="2362156"/>
            <a:ext cx="7349361" cy="2603401"/>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solidFill>
                  <a:srgbClr val="901B6E"/>
                </a:solidFill>
              </a:rPr>
              <a:t>3.1</a:t>
            </a:r>
            <a:r>
              <a:rPr lang="de-DE" dirty="0"/>
              <a:t> Idee der k </a:t>
            </a:r>
            <a:r>
              <a:rPr lang="de-DE" dirty="0" err="1"/>
              <a:t>Nearest</a:t>
            </a:r>
            <a:r>
              <a:rPr lang="de-DE" dirty="0"/>
              <a:t> </a:t>
            </a:r>
            <a:r>
              <a:rPr lang="de-DE" dirty="0" err="1"/>
              <a:t>Neighbor</a:t>
            </a:r>
            <a:r>
              <a:rPr lang="de-DE" dirty="0"/>
              <a:t>-</a:t>
            </a:r>
          </a:p>
          <a:p>
            <a:pPr marL="0" indent="0">
              <a:lnSpc>
                <a:spcPct val="100000"/>
              </a:lnSpc>
            </a:pPr>
            <a:r>
              <a:rPr lang="de-DE" dirty="0"/>
              <a:t>      Klassifikation</a:t>
            </a:r>
          </a:p>
          <a:p>
            <a:pPr marL="0" indent="0">
              <a:lnSpc>
                <a:spcPct val="100000"/>
              </a:lnSpc>
            </a:pPr>
            <a:endParaRPr lang="de-DE" dirty="0"/>
          </a:p>
          <a:p>
            <a:pPr marL="0" indent="0">
              <a:lnSpc>
                <a:spcPct val="100000"/>
              </a:lnSpc>
            </a:pPr>
            <a:r>
              <a:rPr lang="de-DE" dirty="0">
                <a:solidFill>
                  <a:srgbClr val="901B6E"/>
                </a:solidFill>
              </a:rPr>
              <a:t>3.2</a:t>
            </a:r>
            <a:r>
              <a:rPr lang="de-DE" dirty="0"/>
              <a:t> Formalisierung der k </a:t>
            </a:r>
            <a:r>
              <a:rPr lang="de-DE" dirty="0" err="1"/>
              <a:t>Nearest</a:t>
            </a:r>
            <a:r>
              <a:rPr lang="de-DE" dirty="0"/>
              <a:t> </a:t>
            </a:r>
          </a:p>
          <a:p>
            <a:pPr marL="0" indent="0">
              <a:lnSpc>
                <a:spcPct val="100000"/>
              </a:lnSpc>
            </a:pPr>
            <a:r>
              <a:rPr lang="de-DE" dirty="0"/>
              <a:t>	</a:t>
            </a:r>
            <a:r>
              <a:rPr lang="de-DE" dirty="0" err="1"/>
              <a:t>Neighbor</a:t>
            </a:r>
            <a:r>
              <a:rPr lang="de-DE" dirty="0"/>
              <a:t>-Klassifikation</a:t>
            </a:r>
          </a:p>
          <a:p>
            <a:pPr marL="0" indent="0">
              <a:lnSpc>
                <a:spcPct val="100000"/>
              </a:lnSpc>
            </a:pPr>
            <a:endParaRPr lang="de-DE" dirty="0"/>
          </a:p>
          <a:p>
            <a:pPr marL="0" indent="0">
              <a:lnSpc>
                <a:spcPct val="100000"/>
              </a:lnSpc>
            </a:pPr>
            <a:r>
              <a:rPr lang="de-DE" dirty="0">
                <a:solidFill>
                  <a:srgbClr val="901B6E"/>
                </a:solidFill>
              </a:rPr>
              <a:t>3.3</a:t>
            </a:r>
            <a:r>
              <a:rPr lang="de-DE" dirty="0"/>
              <a:t> k </a:t>
            </a:r>
            <a:r>
              <a:rPr lang="de-DE" dirty="0" err="1"/>
              <a:t>Nearest</a:t>
            </a:r>
            <a:r>
              <a:rPr lang="de-DE" dirty="0"/>
              <a:t> </a:t>
            </a:r>
            <a:r>
              <a:rPr lang="de-DE" dirty="0" err="1"/>
              <a:t>Neighbor</a:t>
            </a:r>
            <a:r>
              <a:rPr lang="de-DE" dirty="0"/>
              <a:t>-Klassifikation</a:t>
            </a:r>
          </a:p>
          <a:p>
            <a:pPr marL="0" indent="0">
              <a:lnSpc>
                <a:spcPct val="100000"/>
              </a:lnSpc>
            </a:pPr>
            <a:r>
              <a:rPr lang="de-DE" dirty="0"/>
              <a:t>	mit scikit-learn</a:t>
            </a:r>
          </a:p>
          <a:p>
            <a:pPr marL="0" indent="0">
              <a:lnSpc>
                <a:spcPct val="100000"/>
              </a:lnSpc>
            </a:pPr>
            <a:endParaRPr lang="de-DE" dirty="0"/>
          </a:p>
          <a:p>
            <a:pPr marL="0" indent="0">
              <a:lnSpc>
                <a:spcPct val="100000"/>
              </a:lnSpc>
            </a:pPr>
            <a:endParaRPr lang="de-DE" dirty="0"/>
          </a:p>
          <a:p>
            <a:endParaRPr lang="de-DE" dirty="0"/>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accent6"/>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3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2276272"/>
            <a:ext cx="1631837" cy="2447756"/>
          </a:xfrm>
          <a:prstGeom prst="rect">
            <a:avLst/>
          </a:prstGeom>
        </p:spPr>
      </p:pic>
    </p:spTree>
    <p:extLst>
      <p:ext uri="{BB962C8B-B14F-4D97-AF65-F5344CB8AC3E}">
        <p14:creationId xmlns:p14="http://schemas.microsoft.com/office/powerpoint/2010/main" val="263377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itel 2">
            <a:extLst>
              <a:ext uri="{FF2B5EF4-FFF2-40B4-BE49-F238E27FC236}">
                <a16:creationId xmlns:a16="http://schemas.microsoft.com/office/drawing/2014/main" id="{C9E85F0B-D8A7-4365-97C2-BA8C8BC45CD8}"/>
              </a:ext>
            </a:extLst>
          </p:cNvPr>
          <p:cNvSpPr>
            <a:spLocks noGrp="1"/>
          </p:cNvSpPr>
          <p:nvPr>
            <p:ph type="title"/>
          </p:nvPr>
        </p:nvSpPr>
        <p:spPr>
          <a:xfrm>
            <a:off x="900113" y="368228"/>
            <a:ext cx="7891461" cy="1325563"/>
          </a:xfrm>
        </p:spPr>
        <p:txBody>
          <a:bodyPr>
            <a:normAutofit/>
          </a:bodyPr>
          <a:lstStyle/>
          <a:p>
            <a:pPr>
              <a:lnSpc>
                <a:spcPct val="100000"/>
              </a:lnSpc>
            </a:pPr>
            <a:r>
              <a:rPr lang="de-DE" sz="3200" dirty="0">
                <a:latin typeface="+mn-lt"/>
              </a:rPr>
              <a:t>Inhalt</a:t>
            </a:r>
          </a:p>
        </p:txBody>
      </p:sp>
      <p:sp>
        <p:nvSpPr>
          <p:cNvPr id="8" name="Inhaltsplatzhalter 3">
            <a:extLst>
              <a:ext uri="{FF2B5EF4-FFF2-40B4-BE49-F238E27FC236}">
                <a16:creationId xmlns:a16="http://schemas.microsoft.com/office/drawing/2014/main" id="{A7861483-9C30-4124-B826-1B546114BF76}"/>
              </a:ext>
            </a:extLst>
          </p:cNvPr>
          <p:cNvSpPr txBox="1">
            <a:spLocks/>
          </p:cNvSpPr>
          <p:nvPr/>
        </p:nvSpPr>
        <p:spPr>
          <a:xfrm>
            <a:off x="1210727" y="1693791"/>
            <a:ext cx="7886700" cy="4542637"/>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800" dirty="0"/>
              <a:t>	</a:t>
            </a:r>
            <a:r>
              <a:rPr lang="de-DE" sz="2400" dirty="0"/>
              <a:t>Grundbegriffe des Maschinellen Lernens</a:t>
            </a:r>
          </a:p>
          <a:p>
            <a:pPr marL="0" indent="0">
              <a:lnSpc>
                <a:spcPct val="100000"/>
              </a:lnSpc>
            </a:pPr>
            <a:endParaRPr lang="de-DE" sz="2400" dirty="0"/>
          </a:p>
          <a:p>
            <a:pPr marL="0" indent="0">
              <a:lnSpc>
                <a:spcPct val="100000"/>
              </a:lnSpc>
            </a:pPr>
            <a:endParaRPr lang="de-DE" sz="2400" dirty="0"/>
          </a:p>
          <a:p>
            <a:pPr marL="0" indent="0">
              <a:lnSpc>
                <a:spcPct val="100000"/>
              </a:lnSpc>
            </a:pPr>
            <a:r>
              <a:rPr lang="de-DE" sz="2400" dirty="0"/>
              <a:t>	Das Stahlprojekt</a:t>
            </a:r>
          </a:p>
          <a:p>
            <a:pPr marL="0" indent="622300">
              <a:lnSpc>
                <a:spcPct val="100000"/>
              </a:lnSpc>
            </a:pPr>
            <a:r>
              <a:rPr lang="de-DE" dirty="0">
                <a:solidFill>
                  <a:srgbClr val="901B6E"/>
                </a:solidFill>
              </a:rPr>
              <a:t>2.1</a:t>
            </a:r>
            <a:r>
              <a:rPr lang="de-DE" dirty="0"/>
              <a:t> Das Problem und die Daten</a:t>
            </a:r>
          </a:p>
          <a:p>
            <a:pPr marL="0" indent="622300">
              <a:lnSpc>
                <a:spcPct val="100000"/>
              </a:lnSpc>
            </a:pPr>
            <a:r>
              <a:rPr lang="de-DE" dirty="0">
                <a:solidFill>
                  <a:srgbClr val="901B6E"/>
                </a:solidFill>
              </a:rPr>
              <a:t>2.2</a:t>
            </a:r>
            <a:r>
              <a:rPr lang="de-DE" dirty="0"/>
              <a:t> Ideen zur Klassifikation</a:t>
            </a:r>
          </a:p>
          <a:p>
            <a:pPr marL="0" indent="0">
              <a:lnSpc>
                <a:spcPct val="100000"/>
              </a:lnSpc>
            </a:pPr>
            <a:r>
              <a:rPr lang="de-DE" sz="2400" dirty="0"/>
              <a:t>	</a:t>
            </a:r>
          </a:p>
          <a:p>
            <a:pPr marL="0" indent="0">
              <a:lnSpc>
                <a:spcPct val="100000"/>
              </a:lnSpc>
            </a:pPr>
            <a:r>
              <a:rPr lang="de-DE" sz="2400" dirty="0"/>
              <a:t>	k </a:t>
            </a:r>
            <a:r>
              <a:rPr lang="de-DE" sz="2400" dirty="0" err="1"/>
              <a:t>Nearest</a:t>
            </a:r>
            <a:r>
              <a:rPr lang="de-DE" sz="2400" dirty="0"/>
              <a:t> </a:t>
            </a:r>
            <a:r>
              <a:rPr lang="de-DE" sz="2400" dirty="0" err="1"/>
              <a:t>Neighbor</a:t>
            </a:r>
            <a:r>
              <a:rPr lang="de-DE" sz="2400" dirty="0"/>
              <a:t> Klassifikation</a:t>
            </a:r>
          </a:p>
          <a:p>
            <a:pPr marL="622300" indent="0">
              <a:lnSpc>
                <a:spcPct val="100000"/>
              </a:lnSpc>
              <a:tabLst>
                <a:tab pos="622300" algn="l"/>
                <a:tab pos="719138" algn="l"/>
                <a:tab pos="982663" algn="l"/>
              </a:tabLst>
            </a:pPr>
            <a:r>
              <a:rPr lang="de-DE" dirty="0">
                <a:solidFill>
                  <a:srgbClr val="901B6E"/>
                </a:solidFill>
              </a:rPr>
              <a:t>3.1</a:t>
            </a:r>
            <a:r>
              <a:rPr lang="de-DE" dirty="0"/>
              <a:t> Idee der k </a:t>
            </a:r>
            <a:r>
              <a:rPr lang="de-DE" dirty="0" err="1"/>
              <a:t>Nearest</a:t>
            </a:r>
            <a:r>
              <a:rPr lang="de-DE" dirty="0"/>
              <a:t> </a:t>
            </a:r>
            <a:r>
              <a:rPr lang="de-DE" dirty="0" err="1"/>
              <a:t>Neighbor</a:t>
            </a:r>
            <a:r>
              <a:rPr lang="de-DE" dirty="0"/>
              <a:t>-Klassifikation</a:t>
            </a:r>
          </a:p>
          <a:p>
            <a:pPr marL="622300" indent="0">
              <a:lnSpc>
                <a:spcPct val="100000"/>
              </a:lnSpc>
              <a:tabLst>
                <a:tab pos="622300" algn="l"/>
                <a:tab pos="719138" algn="l"/>
                <a:tab pos="982663" algn="l"/>
              </a:tabLst>
            </a:pPr>
            <a:r>
              <a:rPr lang="de-DE" dirty="0">
                <a:solidFill>
                  <a:srgbClr val="901B6E"/>
                </a:solidFill>
              </a:rPr>
              <a:t>3.2</a:t>
            </a:r>
            <a:r>
              <a:rPr lang="de-DE" dirty="0"/>
              <a:t> Formalisierung der k </a:t>
            </a:r>
            <a:r>
              <a:rPr lang="de-DE" dirty="0" err="1"/>
              <a:t>Nearest</a:t>
            </a:r>
            <a:r>
              <a:rPr lang="de-DE" dirty="0"/>
              <a:t> </a:t>
            </a:r>
            <a:r>
              <a:rPr lang="de-DE" dirty="0" err="1"/>
              <a:t>Neighbor</a:t>
            </a:r>
            <a:r>
              <a:rPr lang="de-DE" dirty="0"/>
              <a:t>-Klassifikation</a:t>
            </a:r>
          </a:p>
          <a:p>
            <a:pPr marL="622300" indent="0">
              <a:lnSpc>
                <a:spcPct val="100000"/>
              </a:lnSpc>
              <a:tabLst>
                <a:tab pos="622300" algn="l"/>
                <a:tab pos="719138" algn="l"/>
                <a:tab pos="982663" algn="l"/>
              </a:tabLst>
            </a:pPr>
            <a:r>
              <a:rPr lang="de-DE" dirty="0">
                <a:solidFill>
                  <a:srgbClr val="901B6E"/>
                </a:solidFill>
              </a:rPr>
              <a:t>3.3</a:t>
            </a:r>
            <a:r>
              <a:rPr lang="de-DE" dirty="0"/>
              <a:t> k </a:t>
            </a:r>
            <a:r>
              <a:rPr lang="de-DE" dirty="0" err="1"/>
              <a:t>Nearest</a:t>
            </a:r>
            <a:r>
              <a:rPr lang="de-DE" dirty="0"/>
              <a:t> </a:t>
            </a:r>
            <a:r>
              <a:rPr lang="de-DE" dirty="0" err="1"/>
              <a:t>Neighbor</a:t>
            </a:r>
            <a:r>
              <a:rPr lang="de-DE" dirty="0"/>
              <a:t>-Klassifikation mit </a:t>
            </a:r>
            <a:r>
              <a:rPr lang="de-DE" dirty="0" err="1"/>
              <a:t>scikit-learn</a:t>
            </a:r>
            <a:endParaRPr lang="de-DE" dirty="0"/>
          </a:p>
          <a:p>
            <a:pPr marL="0" indent="0">
              <a:lnSpc>
                <a:spcPct val="100000"/>
              </a:lnSpc>
            </a:pPr>
            <a:endParaRPr lang="de-DE" dirty="0"/>
          </a:p>
        </p:txBody>
      </p:sp>
      <p:grpSp>
        <p:nvGrpSpPr>
          <p:cNvPr id="10" name="Gruppieren 9">
            <a:extLst>
              <a:ext uri="{FF2B5EF4-FFF2-40B4-BE49-F238E27FC236}">
                <a16:creationId xmlns:a16="http://schemas.microsoft.com/office/drawing/2014/main" id="{E08FC5AB-B726-403D-B8FC-E2E7E18CAB39}"/>
              </a:ext>
            </a:extLst>
          </p:cNvPr>
          <p:cNvGrpSpPr/>
          <p:nvPr/>
        </p:nvGrpSpPr>
        <p:grpSpPr>
          <a:xfrm>
            <a:off x="986351" y="1752362"/>
            <a:ext cx="508379" cy="508379"/>
            <a:chOff x="1252877" y="5303821"/>
            <a:chExt cx="508379" cy="508379"/>
          </a:xfrm>
        </p:grpSpPr>
        <p:sp>
          <p:nvSpPr>
            <p:cNvPr id="11" name="Träne 10">
              <a:extLst>
                <a:ext uri="{FF2B5EF4-FFF2-40B4-BE49-F238E27FC236}">
                  <a16:creationId xmlns:a16="http://schemas.microsoft.com/office/drawing/2014/main" id="{93020922-269B-4C40-B6DF-74EB676F5B2C}"/>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ABE190E-660E-447C-BF55-8FFAE2671598}"/>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400EE37A-4E3F-4044-9209-DAABF2570C43}"/>
                </a:ext>
              </a:extLst>
            </p:cNvPr>
            <p:cNvSpPr txBox="1"/>
            <p:nvPr/>
          </p:nvSpPr>
          <p:spPr>
            <a:xfrm>
              <a:off x="1282698" y="5385535"/>
              <a:ext cx="448733" cy="369332"/>
            </a:xfrm>
            <a:prstGeom prst="rect">
              <a:avLst/>
            </a:prstGeom>
            <a:noFill/>
          </p:spPr>
          <p:txBody>
            <a:bodyPr wrap="square" rtlCol="0">
              <a:spAutoFit/>
            </a:bodyPr>
            <a:lstStyle/>
            <a:p>
              <a:pPr algn="ctr"/>
              <a:r>
                <a:rPr lang="de-DE" dirty="0"/>
                <a:t>1</a:t>
              </a:r>
            </a:p>
          </p:txBody>
        </p:sp>
      </p:grpSp>
      <p:grpSp>
        <p:nvGrpSpPr>
          <p:cNvPr id="14" name="Gruppieren 13">
            <a:extLst>
              <a:ext uri="{FF2B5EF4-FFF2-40B4-BE49-F238E27FC236}">
                <a16:creationId xmlns:a16="http://schemas.microsoft.com/office/drawing/2014/main" id="{0BC5E1FB-F4D8-4001-A5E9-6C0BF874B27A}"/>
              </a:ext>
            </a:extLst>
          </p:cNvPr>
          <p:cNvGrpSpPr/>
          <p:nvPr/>
        </p:nvGrpSpPr>
        <p:grpSpPr>
          <a:xfrm>
            <a:off x="986351" y="2833841"/>
            <a:ext cx="508379" cy="508379"/>
            <a:chOff x="1252877" y="5303821"/>
            <a:chExt cx="508379" cy="508379"/>
          </a:xfrm>
        </p:grpSpPr>
        <p:sp>
          <p:nvSpPr>
            <p:cNvPr id="15" name="Träne 14">
              <a:extLst>
                <a:ext uri="{FF2B5EF4-FFF2-40B4-BE49-F238E27FC236}">
                  <a16:creationId xmlns:a16="http://schemas.microsoft.com/office/drawing/2014/main" id="{CBA8004E-29C7-46CB-A9F6-99E674502118}"/>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F6642F21-D74B-420F-B012-8D4AFC0AC761}"/>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EEE0285-21DB-49DD-8CEC-B0DFD6B3A989}"/>
                </a:ext>
              </a:extLst>
            </p:cNvPr>
            <p:cNvSpPr txBox="1"/>
            <p:nvPr/>
          </p:nvSpPr>
          <p:spPr>
            <a:xfrm>
              <a:off x="1282698" y="5373343"/>
              <a:ext cx="448733" cy="369332"/>
            </a:xfrm>
            <a:prstGeom prst="rect">
              <a:avLst/>
            </a:prstGeom>
            <a:noFill/>
          </p:spPr>
          <p:txBody>
            <a:bodyPr wrap="square" rtlCol="0">
              <a:spAutoFit/>
            </a:bodyPr>
            <a:lstStyle/>
            <a:p>
              <a:pPr algn="ctr"/>
              <a:r>
                <a:rPr lang="de-DE" dirty="0"/>
                <a:t>2</a:t>
              </a:r>
            </a:p>
          </p:txBody>
        </p:sp>
      </p:grpSp>
      <p:cxnSp>
        <p:nvCxnSpPr>
          <p:cNvPr id="18" name="Gerader Verbinder 17">
            <a:extLst>
              <a:ext uri="{FF2B5EF4-FFF2-40B4-BE49-F238E27FC236}">
                <a16:creationId xmlns:a16="http://schemas.microsoft.com/office/drawing/2014/main" id="{0D4B37C2-7036-4AC5-AB90-756D6DB6A5F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9" name="Gruppieren 18">
            <a:extLst>
              <a:ext uri="{FF2B5EF4-FFF2-40B4-BE49-F238E27FC236}">
                <a16:creationId xmlns:a16="http://schemas.microsoft.com/office/drawing/2014/main" id="{CA447C58-3D0B-486B-B1D1-8912E2470C0E}"/>
              </a:ext>
            </a:extLst>
          </p:cNvPr>
          <p:cNvGrpSpPr/>
          <p:nvPr/>
        </p:nvGrpSpPr>
        <p:grpSpPr>
          <a:xfrm>
            <a:off x="986348" y="4192072"/>
            <a:ext cx="508379" cy="508379"/>
            <a:chOff x="1252877" y="5303821"/>
            <a:chExt cx="508379" cy="508379"/>
          </a:xfrm>
        </p:grpSpPr>
        <p:sp>
          <p:nvSpPr>
            <p:cNvPr id="20" name="Träne 19">
              <a:extLst>
                <a:ext uri="{FF2B5EF4-FFF2-40B4-BE49-F238E27FC236}">
                  <a16:creationId xmlns:a16="http://schemas.microsoft.com/office/drawing/2014/main" id="{69869B35-D93E-4476-BBA0-C002C46E24E0}"/>
                </a:ext>
              </a:extLst>
            </p:cNvPr>
            <p:cNvSpPr/>
            <p:nvPr/>
          </p:nvSpPr>
          <p:spPr>
            <a:xfrm rot="2700000">
              <a:off x="1252877" y="5303821"/>
              <a:ext cx="508379" cy="508379"/>
            </a:xfrm>
            <a:prstGeom prst="teardrop">
              <a:avLst>
                <a:gd name="adj" fmla="val 100000"/>
              </a:avLst>
            </a:prstGeom>
            <a:solidFill>
              <a:srgbClr val="901B6E"/>
            </a:solidFill>
            <a:ln>
              <a:solidFill>
                <a:srgbClr val="821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B146D222-C4A9-4E0D-A86E-839340C7EADA}"/>
                </a:ext>
              </a:extLst>
            </p:cNvPr>
            <p:cNvSpPr/>
            <p:nvPr/>
          </p:nvSpPr>
          <p:spPr>
            <a:xfrm>
              <a:off x="1345350" y="5396294"/>
              <a:ext cx="323431" cy="323431"/>
            </a:xfrm>
            <a:prstGeom prst="ellipse">
              <a:avLst/>
            </a:prstGeom>
            <a:gradFill>
              <a:gsLst>
                <a:gs pos="0">
                  <a:schemeClr val="bg2"/>
                </a:gs>
                <a:gs pos="74000">
                  <a:schemeClr val="bg1"/>
                </a:gs>
                <a:gs pos="83000">
                  <a:schemeClr val="bg1"/>
                </a:gs>
                <a:gs pos="100000">
                  <a:schemeClr val="bg1">
                    <a:lumMod val="95000"/>
                  </a:schemeClr>
                </a:gs>
              </a:gsLst>
              <a:lin ang="5400000" scaled="1"/>
            </a:gradFill>
            <a:ln>
              <a:solidFill>
                <a:srgbClr val="821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8143B6B7-4CE7-47E2-81F1-EA99D3340A97}"/>
                </a:ext>
              </a:extLst>
            </p:cNvPr>
            <p:cNvSpPr txBox="1"/>
            <p:nvPr/>
          </p:nvSpPr>
          <p:spPr>
            <a:xfrm>
              <a:off x="1282698" y="5373343"/>
              <a:ext cx="448733" cy="369332"/>
            </a:xfrm>
            <a:prstGeom prst="rect">
              <a:avLst/>
            </a:prstGeom>
            <a:noFill/>
          </p:spPr>
          <p:txBody>
            <a:bodyPr wrap="square" rtlCol="0">
              <a:spAutoFit/>
            </a:bodyPr>
            <a:lstStyle/>
            <a:p>
              <a:pPr algn="ctr"/>
              <a:r>
                <a:rPr lang="de-DE" dirty="0"/>
                <a:t>3</a:t>
              </a:r>
            </a:p>
          </p:txBody>
        </p:sp>
      </p:grpSp>
    </p:spTree>
    <p:extLst>
      <p:ext uri="{BB962C8B-B14F-4D97-AF65-F5344CB8AC3E}">
        <p14:creationId xmlns:p14="http://schemas.microsoft.com/office/powerpoint/2010/main" val="22914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7316" y="1514543"/>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14578" y="1563876"/>
            <a:ext cx="7019644" cy="434359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erläutern die Idee der </a:t>
            </a:r>
            <a:r>
              <a:rPr lang="de-DE" dirty="0" err="1">
                <a:latin typeface="+mj-lt"/>
              </a:rPr>
              <a:t>kNN</a:t>
            </a:r>
            <a:r>
              <a:rPr lang="de-DE" dirty="0">
                <a:latin typeface="+mj-lt"/>
              </a:rPr>
              <a:t>-Klassifikation unter Zuhilfenahme einer passenden Visualisierung.</a:t>
            </a:r>
          </a:p>
          <a:p>
            <a:pPr marL="0" indent="0">
              <a:lnSpc>
                <a:spcPct val="100000"/>
              </a:lnSpc>
            </a:pPr>
            <a:endParaRPr lang="de-DE" dirty="0">
              <a:latin typeface="+mj-lt"/>
            </a:endParaRPr>
          </a:p>
          <a:p>
            <a:pPr marL="0" indent="0">
              <a:lnSpc>
                <a:spcPct val="100000"/>
              </a:lnSpc>
            </a:pPr>
            <a:r>
              <a:rPr lang="de-DE" dirty="0">
                <a:latin typeface="+mj-lt"/>
              </a:rPr>
              <a:t>Sie erkennen den Zusammenhang zwischen dem umgangssprachlichen Abstand und der mathematischen Metrik und benennen Beispiele für unterschiedliche Metriken.</a:t>
            </a:r>
          </a:p>
          <a:p>
            <a:pPr marL="0" indent="0">
              <a:lnSpc>
                <a:spcPct val="100000"/>
              </a:lnSpc>
            </a:pPr>
            <a:endParaRPr lang="de-DE" dirty="0">
              <a:latin typeface="+mj-lt"/>
            </a:endParaRPr>
          </a:p>
          <a:p>
            <a:pPr marL="0" indent="0">
              <a:lnSpc>
                <a:spcPct val="100000"/>
              </a:lnSpc>
            </a:pPr>
            <a:r>
              <a:rPr lang="de-DE" dirty="0">
                <a:latin typeface="+mj-lt"/>
              </a:rPr>
              <a:t>Sie folgern die Funktionsweise längerer Codeabschnitte unter Verwendung der zugehörigen Outputs und unterscheiden verschiedene Datentypen in Python.</a:t>
            </a:r>
          </a:p>
          <a:p>
            <a:pPr marL="0" indent="0">
              <a:lnSpc>
                <a:spcPct val="100000"/>
              </a:lnSpc>
            </a:pPr>
            <a:endParaRPr lang="de-DE" dirty="0"/>
          </a:p>
          <a:p>
            <a:pPr marL="0" indent="0">
              <a:lnSpc>
                <a:spcPct val="100000"/>
              </a:lnSpc>
            </a:pPr>
            <a:r>
              <a:rPr lang="de-DE" dirty="0"/>
              <a:t>Sie erläutern das Vorgehen der </a:t>
            </a:r>
            <a:r>
              <a:rPr lang="de-DE" dirty="0" err="1"/>
              <a:t>kNN</a:t>
            </a:r>
            <a:r>
              <a:rPr lang="de-DE" dirty="0"/>
              <a:t>-Klassifikation unter Zuhilfenahme des Pseudocodes.</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7316" y="2442652"/>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707316" y="3970396"/>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3.</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07316" y="5177559"/>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4.</a:t>
              </a:r>
            </a:p>
          </p:txBody>
        </p:sp>
      </p:grpSp>
    </p:spTree>
    <p:extLst>
      <p:ext uri="{BB962C8B-B14F-4D97-AF65-F5344CB8AC3E}">
        <p14:creationId xmlns:p14="http://schemas.microsoft.com/office/powerpoint/2010/main" val="470795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C7163B4-9598-4DD2-99C6-7CDF4B5F7BF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9AC0C1B8-8B3C-47B2-AFE5-F123DB3DAD0B}"/>
              </a:ext>
            </a:extLst>
          </p:cNvPr>
          <p:cNvGrpSpPr/>
          <p:nvPr/>
        </p:nvGrpSpPr>
        <p:grpSpPr>
          <a:xfrm>
            <a:off x="707316" y="1523010"/>
            <a:ext cx="507261" cy="468000"/>
            <a:chOff x="3635261" y="3581347"/>
            <a:chExt cx="507261" cy="468000"/>
          </a:xfrm>
        </p:grpSpPr>
        <p:sp>
          <p:nvSpPr>
            <p:cNvPr id="10" name="Bogen 9">
              <a:extLst>
                <a:ext uri="{FF2B5EF4-FFF2-40B4-BE49-F238E27FC236}">
                  <a16:creationId xmlns:a16="http://schemas.microsoft.com/office/drawing/2014/main" id="{744DE8D1-E83F-4DDB-BA3E-F4937F929E37}"/>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84A2A845-3E09-47FF-8F2C-C64B7F912B47}"/>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5.</a:t>
              </a:r>
            </a:p>
          </p:txBody>
        </p:sp>
      </p:grpSp>
      <p:sp>
        <p:nvSpPr>
          <p:cNvPr id="12" name="Inhaltsplatzhalter 3">
            <a:extLst>
              <a:ext uri="{FF2B5EF4-FFF2-40B4-BE49-F238E27FC236}">
                <a16:creationId xmlns:a16="http://schemas.microsoft.com/office/drawing/2014/main" id="{9AA8D0C6-89DD-4FBB-B83C-788872EAEFC9}"/>
              </a:ext>
            </a:extLst>
          </p:cNvPr>
          <p:cNvSpPr txBox="1">
            <a:spLocks/>
          </p:cNvSpPr>
          <p:nvPr/>
        </p:nvSpPr>
        <p:spPr>
          <a:xfrm>
            <a:off x="1230317" y="1536019"/>
            <a:ext cx="7013572" cy="435133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bereinigen Datensätze und bereiten sie durch Trennung in Trainingsdaten und Testdaten für die Anwendung der </a:t>
            </a:r>
            <a:r>
              <a:rPr lang="de-DE" dirty="0" err="1">
                <a:latin typeface="+mj-lt"/>
              </a:rPr>
              <a:t>kNN</a:t>
            </a:r>
            <a:r>
              <a:rPr lang="de-DE" dirty="0">
                <a:latin typeface="+mj-lt"/>
              </a:rPr>
              <a:t>-Klassifikation mit scikit-learn in Python vor.</a:t>
            </a:r>
          </a:p>
          <a:p>
            <a:pPr marL="0" indent="0">
              <a:lnSpc>
                <a:spcPct val="100000"/>
              </a:lnSpc>
            </a:pPr>
            <a:endParaRPr lang="de-DE" dirty="0">
              <a:latin typeface="+mj-lt"/>
            </a:endParaRPr>
          </a:p>
          <a:p>
            <a:pPr marL="0" indent="0">
              <a:lnSpc>
                <a:spcPct val="100000"/>
              </a:lnSpc>
            </a:pPr>
            <a:r>
              <a:rPr lang="de-DE" dirty="0">
                <a:latin typeface="+mj-lt"/>
              </a:rPr>
              <a:t>Sie fitten zu den Trainingsdaten ein Modell nach der Idee der </a:t>
            </a:r>
            <a:r>
              <a:rPr lang="de-DE" dirty="0" err="1">
                <a:latin typeface="+mj-lt"/>
              </a:rPr>
              <a:t>kNN</a:t>
            </a:r>
            <a:r>
              <a:rPr lang="de-DE" dirty="0">
                <a:latin typeface="+mj-lt"/>
              </a:rPr>
              <a:t>-Klassifikation mit scikit-learn in Python.</a:t>
            </a:r>
          </a:p>
          <a:p>
            <a:pPr marL="0" indent="0">
              <a:lnSpc>
                <a:spcPct val="100000"/>
              </a:lnSpc>
            </a:pPr>
            <a:endParaRPr lang="de-DE" dirty="0">
              <a:latin typeface="+mj-lt"/>
            </a:endParaRPr>
          </a:p>
          <a:p>
            <a:pPr marL="0" indent="0">
              <a:lnSpc>
                <a:spcPct val="100000"/>
              </a:lnSpc>
            </a:pPr>
            <a:r>
              <a:rPr lang="de-DE" dirty="0">
                <a:latin typeface="+mj-lt"/>
              </a:rPr>
              <a:t>Sie visualisieren mit </a:t>
            </a:r>
            <a:r>
              <a:rPr lang="de-DE" dirty="0" err="1">
                <a:latin typeface="+mj-lt"/>
              </a:rPr>
              <a:t>scikit-learn</a:t>
            </a:r>
            <a:r>
              <a:rPr lang="de-DE" dirty="0">
                <a:latin typeface="+mj-lt"/>
              </a:rPr>
              <a:t> gefittete Modelle in Python.</a:t>
            </a:r>
          </a:p>
          <a:p>
            <a:pPr marL="0" indent="0">
              <a:lnSpc>
                <a:spcPct val="100000"/>
              </a:lnSpc>
            </a:pPr>
            <a:endParaRPr lang="de-DE" dirty="0"/>
          </a:p>
          <a:p>
            <a:pPr marL="0" indent="0">
              <a:lnSpc>
                <a:spcPct val="100000"/>
              </a:lnSpc>
            </a:pPr>
            <a:r>
              <a:rPr lang="de-DE" dirty="0"/>
              <a:t>Sie erkennen die Metrik d und den Faktor k als Stellschrauben, welche das Ergebnis des mit der </a:t>
            </a:r>
            <a:r>
              <a:rPr lang="de-DE" dirty="0" err="1"/>
              <a:t>kNN</a:t>
            </a:r>
            <a:r>
              <a:rPr lang="de-DE" dirty="0"/>
              <a:t>-Klassifikation entstehenden Modells beeinflussen.</a:t>
            </a:r>
          </a:p>
        </p:txBody>
      </p:sp>
      <p:grpSp>
        <p:nvGrpSpPr>
          <p:cNvPr id="13" name="Gruppieren 12">
            <a:extLst>
              <a:ext uri="{FF2B5EF4-FFF2-40B4-BE49-F238E27FC236}">
                <a16:creationId xmlns:a16="http://schemas.microsoft.com/office/drawing/2014/main" id="{691913F0-7CC9-4C48-897E-05128F0AE3B3}"/>
              </a:ext>
            </a:extLst>
          </p:cNvPr>
          <p:cNvGrpSpPr/>
          <p:nvPr/>
        </p:nvGrpSpPr>
        <p:grpSpPr>
          <a:xfrm>
            <a:off x="707316" y="2749614"/>
            <a:ext cx="507261" cy="468000"/>
            <a:chOff x="3635261" y="3581347"/>
            <a:chExt cx="507261" cy="468000"/>
          </a:xfrm>
        </p:grpSpPr>
        <p:sp>
          <p:nvSpPr>
            <p:cNvPr id="14" name="Bogen 13">
              <a:extLst>
                <a:ext uri="{FF2B5EF4-FFF2-40B4-BE49-F238E27FC236}">
                  <a16:creationId xmlns:a16="http://schemas.microsoft.com/office/drawing/2014/main" id="{DE64A007-49CA-4FE9-B8C8-F5451081CDD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4B8922EA-871D-48A9-8CE2-F279DF485E9F}"/>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6.</a:t>
              </a:r>
            </a:p>
          </p:txBody>
        </p:sp>
      </p:grpSp>
      <p:grpSp>
        <p:nvGrpSpPr>
          <p:cNvPr id="16" name="Gruppieren 15">
            <a:extLst>
              <a:ext uri="{FF2B5EF4-FFF2-40B4-BE49-F238E27FC236}">
                <a16:creationId xmlns:a16="http://schemas.microsoft.com/office/drawing/2014/main" id="{31B63C8D-F9BD-4E4C-B1F5-B9DFD9700533}"/>
              </a:ext>
            </a:extLst>
          </p:cNvPr>
          <p:cNvGrpSpPr/>
          <p:nvPr/>
        </p:nvGrpSpPr>
        <p:grpSpPr>
          <a:xfrm>
            <a:off x="687685" y="3652068"/>
            <a:ext cx="507261" cy="468000"/>
            <a:chOff x="3635261" y="3581347"/>
            <a:chExt cx="507261" cy="468000"/>
          </a:xfrm>
        </p:grpSpPr>
        <p:sp>
          <p:nvSpPr>
            <p:cNvPr id="17" name="Bogen 16">
              <a:extLst>
                <a:ext uri="{FF2B5EF4-FFF2-40B4-BE49-F238E27FC236}">
                  <a16:creationId xmlns:a16="http://schemas.microsoft.com/office/drawing/2014/main" id="{865622F5-DB42-4DAA-A30C-54592CC914BA}"/>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a:extLst>
                <a:ext uri="{FF2B5EF4-FFF2-40B4-BE49-F238E27FC236}">
                  <a16:creationId xmlns:a16="http://schemas.microsoft.com/office/drawing/2014/main" id="{3AF7D533-D3F7-4662-922C-B9425D3C7440}"/>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7.</a:t>
              </a:r>
            </a:p>
          </p:txBody>
        </p:sp>
      </p:grpSp>
      <p:sp>
        <p:nvSpPr>
          <p:cNvPr id="20" name="Titel 2">
            <a:extLst>
              <a:ext uri="{FF2B5EF4-FFF2-40B4-BE49-F238E27FC236}">
                <a16:creationId xmlns:a16="http://schemas.microsoft.com/office/drawing/2014/main" id="{9BB40E89-8FF5-4F7E-AA7B-B150CC1D1534}"/>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Lernziele</a:t>
            </a:r>
          </a:p>
        </p:txBody>
      </p:sp>
      <p:grpSp>
        <p:nvGrpSpPr>
          <p:cNvPr id="19" name="Gruppieren 18">
            <a:extLst>
              <a:ext uri="{FF2B5EF4-FFF2-40B4-BE49-F238E27FC236}">
                <a16:creationId xmlns:a16="http://schemas.microsoft.com/office/drawing/2014/main" id="{E787E933-E3AF-49AA-A944-21FDFED2E07A}"/>
              </a:ext>
            </a:extLst>
          </p:cNvPr>
          <p:cNvGrpSpPr/>
          <p:nvPr/>
        </p:nvGrpSpPr>
        <p:grpSpPr>
          <a:xfrm>
            <a:off x="707316" y="4274111"/>
            <a:ext cx="507261" cy="468000"/>
            <a:chOff x="3635261" y="3581347"/>
            <a:chExt cx="507261" cy="468000"/>
          </a:xfrm>
        </p:grpSpPr>
        <p:sp>
          <p:nvSpPr>
            <p:cNvPr id="21" name="Bogen 20">
              <a:extLst>
                <a:ext uri="{FF2B5EF4-FFF2-40B4-BE49-F238E27FC236}">
                  <a16:creationId xmlns:a16="http://schemas.microsoft.com/office/drawing/2014/main" id="{F73A4CC3-DBE9-4855-BD24-5D20CF9FA926}"/>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feld 21">
              <a:extLst>
                <a:ext uri="{FF2B5EF4-FFF2-40B4-BE49-F238E27FC236}">
                  <a16:creationId xmlns:a16="http://schemas.microsoft.com/office/drawing/2014/main" id="{D27DD435-0601-445B-B107-042054AB3BF5}"/>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8.</a:t>
              </a:r>
            </a:p>
          </p:txBody>
        </p:sp>
      </p:grpSp>
    </p:spTree>
    <p:extLst>
      <p:ext uri="{BB962C8B-B14F-4D97-AF65-F5344CB8AC3E}">
        <p14:creationId xmlns:p14="http://schemas.microsoft.com/office/powerpoint/2010/main" val="2489609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8239125" cy="1325563"/>
          </a:xfrm>
        </p:spPr>
        <p:txBody>
          <a:bodyPr>
            <a:normAutofit/>
          </a:bodyPr>
          <a:lstStyle/>
          <a:p>
            <a:pPr>
              <a:lnSpc>
                <a:spcPct val="100000"/>
              </a:lnSpc>
            </a:pPr>
            <a:r>
              <a:rPr lang="de-DE" sz="2900" dirty="0">
                <a:latin typeface="+mn-lt"/>
              </a:rPr>
              <a:t>3.1 Idee der k </a:t>
            </a:r>
            <a:r>
              <a:rPr lang="de-DE" sz="2900" dirty="0" err="1">
                <a:latin typeface="+mn-lt"/>
              </a:rPr>
              <a:t>Nearest</a:t>
            </a:r>
            <a:r>
              <a:rPr lang="de-DE" sz="2900" dirty="0">
                <a:latin typeface="+mn-lt"/>
              </a:rPr>
              <a:t> </a:t>
            </a:r>
            <a:r>
              <a:rPr lang="de-DE" sz="2900" dirty="0" err="1">
                <a:latin typeface="+mn-lt"/>
              </a:rPr>
              <a:t>Neighbor</a:t>
            </a:r>
            <a:r>
              <a:rPr lang="de-DE" sz="2900" dirty="0">
                <a:latin typeface="+mn-lt"/>
              </a:rPr>
              <a:t>-Klassifikation</a:t>
            </a:r>
          </a:p>
        </p:txBody>
      </p:sp>
    </p:spTree>
    <p:extLst>
      <p:ext uri="{BB962C8B-B14F-4D97-AF65-F5344CB8AC3E}">
        <p14:creationId xmlns:p14="http://schemas.microsoft.com/office/powerpoint/2010/main" val="289213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448331"/>
            <a:ext cx="8049334" cy="401185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Ausgangsanliegen: Automatisierte Unterscheidung zwischen Hamsterkauf und Familieneinkauf.</a:t>
            </a:r>
          </a:p>
          <a:p>
            <a:pPr marL="0" indent="0">
              <a:lnSpc>
                <a:spcPct val="100000"/>
              </a:lnSpc>
            </a:pPr>
            <a:endParaRPr lang="de-DE" b="1" dirty="0">
              <a:latin typeface="+mj-lt"/>
            </a:endParaRPr>
          </a:p>
          <a:p>
            <a:pPr marL="0" indent="0">
              <a:lnSpc>
                <a:spcPct val="100000"/>
              </a:lnSpc>
            </a:pPr>
            <a:r>
              <a:rPr lang="de-DE" dirty="0">
                <a:latin typeface="+mj-lt"/>
              </a:rPr>
              <a:t>Datengrundlage:</a:t>
            </a:r>
          </a:p>
          <a:p>
            <a:pPr marL="0" indent="0">
              <a:lnSpc>
                <a:spcPct val="100000"/>
              </a:lnSpc>
            </a:pPr>
            <a:endParaRPr lang="de-DE" b="1" dirty="0">
              <a:latin typeface="+mj-lt"/>
            </a:endParaRPr>
          </a:p>
          <a:p>
            <a:endParaRPr lang="de-DE" dirty="0"/>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12" name="Tabelle 11">
            <a:extLst>
              <a:ext uri="{FF2B5EF4-FFF2-40B4-BE49-F238E27FC236}">
                <a16:creationId xmlns:a16="http://schemas.microsoft.com/office/drawing/2014/main" id="{9AAEC7DE-25F0-490E-8703-9CEED3C1B7A6}"/>
              </a:ext>
            </a:extLst>
          </p:cNvPr>
          <p:cNvGraphicFramePr>
            <a:graphicFrameLocks noGrp="1"/>
          </p:cNvGraphicFramePr>
          <p:nvPr/>
        </p:nvGraphicFramePr>
        <p:xfrm>
          <a:off x="963242" y="2706451"/>
          <a:ext cx="3337668" cy="3048000"/>
        </p:xfrm>
        <a:graphic>
          <a:graphicData uri="http://schemas.openxmlformats.org/drawingml/2006/table">
            <a:tbl>
              <a:tblPr>
                <a:tableStyleId>{5C22544A-7EE6-4342-B048-85BDC9FD1C3A}</a:tableStyleId>
              </a:tblPr>
              <a:tblGrid>
                <a:gridCol w="1041046">
                  <a:extLst>
                    <a:ext uri="{9D8B030D-6E8A-4147-A177-3AD203B41FA5}">
                      <a16:colId xmlns:a16="http://schemas.microsoft.com/office/drawing/2014/main" val="3941645701"/>
                    </a:ext>
                  </a:extLst>
                </a:gridCol>
                <a:gridCol w="1041536">
                  <a:extLst>
                    <a:ext uri="{9D8B030D-6E8A-4147-A177-3AD203B41FA5}">
                      <a16:colId xmlns:a16="http://schemas.microsoft.com/office/drawing/2014/main" val="3778683251"/>
                    </a:ext>
                  </a:extLst>
                </a:gridCol>
                <a:gridCol w="133431">
                  <a:extLst>
                    <a:ext uri="{9D8B030D-6E8A-4147-A177-3AD203B41FA5}">
                      <a16:colId xmlns:a16="http://schemas.microsoft.com/office/drawing/2014/main" val="3991944390"/>
                    </a:ext>
                  </a:extLst>
                </a:gridCol>
                <a:gridCol w="1121655">
                  <a:extLst>
                    <a:ext uri="{9D8B030D-6E8A-4147-A177-3AD203B41FA5}">
                      <a16:colId xmlns:a16="http://schemas.microsoft.com/office/drawing/2014/main" val="2749981944"/>
                    </a:ext>
                  </a:extLst>
                </a:gridCol>
              </a:tblGrid>
              <a:tr h="190500">
                <a:tc>
                  <a:txBody>
                    <a:bodyPr/>
                    <a:lstStyle/>
                    <a:p>
                      <a:pPr algn="ctr" fontAlgn="b"/>
                      <a:r>
                        <a:rPr lang="de-DE" sz="1100" u="none" strike="noStrike" dirty="0">
                          <a:effectLst/>
                        </a:rPr>
                        <a:t>Nudeln (</a:t>
                      </a:r>
                      <a:r>
                        <a:rPr lang="de-DE" sz="1100" u="none" strike="noStrike" dirty="0" err="1">
                          <a:effectLst/>
                        </a:rPr>
                        <a:t>Pck</a:t>
                      </a:r>
                      <a:r>
                        <a:rPr lang="de-DE" sz="1100" u="none" strike="noStrike" dirty="0">
                          <a:effectLst/>
                        </a:rPr>
                        <a:t>.)</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fontAlgn="b"/>
                      <a:r>
                        <a:rPr lang="de-DE" sz="1100" u="none" strike="noStrike" dirty="0">
                          <a:effectLst/>
                        </a:rPr>
                        <a:t>Klopapier (</a:t>
                      </a:r>
                      <a:r>
                        <a:rPr lang="de-DE" sz="1100" u="none" strike="noStrike" dirty="0" err="1">
                          <a:effectLst/>
                        </a:rPr>
                        <a:t>Pck</a:t>
                      </a:r>
                      <a:r>
                        <a:rPr lang="de-DE" sz="1100" u="none" strike="noStrike" dirty="0">
                          <a:effectLst/>
                        </a:rPr>
                        <a:t>.)</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l" fontAlgn="b"/>
                      <a:r>
                        <a:rPr lang="de-DE" sz="1100" u="none" strike="noStrike" dirty="0">
                          <a:effectLst/>
                        </a:rPr>
                        <a:t>Klasse</a:t>
                      </a:r>
                      <a:endParaRPr lang="de-DE" sz="1100" b="0" i="0" u="none" strike="noStrike" dirty="0">
                        <a:solidFill>
                          <a:srgbClr val="000000"/>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lnB w="952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5637837"/>
                  </a:ext>
                </a:extLst>
              </a:tr>
              <a:tr h="190500">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T w="9525"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842016178"/>
                  </a:ext>
                </a:extLst>
              </a:tr>
              <a:tr h="190500">
                <a:tc>
                  <a:txBody>
                    <a:bodyPr/>
                    <a:lstStyle/>
                    <a:p>
                      <a:pPr algn="ctr" fontAlgn="b"/>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7</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963068396"/>
                  </a:ext>
                </a:extLst>
              </a:tr>
              <a:tr h="190500">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51827990"/>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227090898"/>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3</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457244242"/>
                  </a:ext>
                </a:extLst>
              </a:tr>
              <a:tr h="190500">
                <a:tc>
                  <a:txBody>
                    <a:bodyPr/>
                    <a:lstStyle/>
                    <a:p>
                      <a:pPr algn="ctr" fontAlgn="b"/>
                      <a:r>
                        <a:rPr lang="de-DE" sz="1100" u="none" strike="noStrike">
                          <a:effectLst/>
                        </a:rPr>
                        <a:t>12</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7</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483658918"/>
                  </a:ext>
                </a:extLst>
              </a:tr>
              <a:tr h="190500">
                <a:tc>
                  <a:txBody>
                    <a:bodyPr/>
                    <a:lstStyle/>
                    <a:p>
                      <a:pPr algn="ctr" fontAlgn="b"/>
                      <a:r>
                        <a:rPr lang="de-DE" sz="1100" u="none" strike="noStrike">
                          <a:effectLst/>
                        </a:rPr>
                        <a:t>10</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9</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FF4C05"/>
                          </a:solidFill>
                          <a:effectLst/>
                        </a:rPr>
                        <a:t>Hamsterkauf</a:t>
                      </a:r>
                      <a:endParaRPr lang="de-DE" sz="1100" b="0" i="0" u="none" strike="noStrike" dirty="0">
                        <a:solidFill>
                          <a:srgbClr val="FF4C05"/>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646957798"/>
                  </a:ext>
                </a:extLst>
              </a:tr>
              <a:tr h="190500">
                <a:tc>
                  <a:txBody>
                    <a:bodyPr/>
                    <a:lstStyle/>
                    <a:p>
                      <a:pPr algn="ctr" fontAlgn="b"/>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4</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543562559"/>
                  </a:ext>
                </a:extLst>
              </a:tr>
              <a:tr h="190500">
                <a:tc>
                  <a:txBody>
                    <a:bodyPr/>
                    <a:lstStyle/>
                    <a:p>
                      <a:pPr algn="ctr" fontAlgn="b"/>
                      <a:r>
                        <a:rPr lang="de-DE" sz="1100" u="none" strike="noStrike">
                          <a:effectLst/>
                        </a:rPr>
                        <a:t>2</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5</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269051004"/>
                  </a:ext>
                </a:extLst>
              </a:tr>
              <a:tr h="190500">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3</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457698403"/>
                  </a:ext>
                </a:extLst>
              </a:tr>
              <a:tr h="190500">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03596597"/>
                  </a:ext>
                </a:extLst>
              </a:tr>
              <a:tr h="190500">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5</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764671439"/>
                  </a:ext>
                </a:extLst>
              </a:tr>
              <a:tr h="190500">
                <a:tc>
                  <a:txBody>
                    <a:bodyPr/>
                    <a:lstStyle/>
                    <a:p>
                      <a:pPr algn="ctr" fontAlgn="b"/>
                      <a:r>
                        <a:rPr lang="de-DE" sz="1100" u="none" strike="noStrike">
                          <a:effectLst/>
                        </a:rPr>
                        <a:t>7</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1</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734801419"/>
                  </a:ext>
                </a:extLst>
              </a:tr>
              <a:tr h="190500">
                <a:tc>
                  <a:txBody>
                    <a:bodyPr/>
                    <a:lstStyle/>
                    <a:p>
                      <a:pPr algn="ctr" fontAlgn="b"/>
                      <a:r>
                        <a:rPr lang="de-DE" sz="1100" u="none" strike="noStrike">
                          <a:effectLst/>
                        </a:rPr>
                        <a:t>8</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2</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354758668"/>
                  </a:ext>
                </a:extLst>
              </a:tr>
              <a:tr h="190500">
                <a:tc>
                  <a:txBody>
                    <a:bodyPr/>
                    <a:lstStyle/>
                    <a:p>
                      <a:pPr algn="ctr" fontAlgn="b"/>
                      <a:r>
                        <a:rPr lang="de-DE" sz="1100" u="none" strike="noStrike">
                          <a:effectLst/>
                        </a:rPr>
                        <a:t>8</a:t>
                      </a:r>
                      <a:endParaRPr lang="de-DE" sz="1100" b="0" i="0" u="none" strike="noStrike">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ctr" fontAlgn="b"/>
                      <a:r>
                        <a:rPr lang="de-DE" sz="1100" u="none" strike="noStrike" dirty="0">
                          <a:effectLst/>
                        </a:rPr>
                        <a:t>4</a:t>
                      </a:r>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solidFill>
                      <a:schemeClr val="bg1"/>
                    </a:solidFill>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chemeClr val="tx1">
                          <a:lumMod val="65000"/>
                          <a:lumOff val="35000"/>
                        </a:schemeClr>
                      </a:solidFill>
                      <a:prstDash val="solid"/>
                      <a:round/>
                      <a:headEnd type="none" w="med" len="med"/>
                      <a:tailEnd type="none" w="med" len="med"/>
                    </a:lnL>
                    <a:solidFill>
                      <a:schemeClr val="bg1"/>
                    </a:solidFill>
                  </a:tcPr>
                </a:tc>
                <a:tc>
                  <a:txBody>
                    <a:bodyPr/>
                    <a:lstStyle/>
                    <a:p>
                      <a:pPr algn="l" fontAlgn="b"/>
                      <a:r>
                        <a:rPr lang="de-DE" sz="1100" u="none" strike="noStrike" dirty="0">
                          <a:solidFill>
                            <a:srgbClr val="9B1D77"/>
                          </a:solidFill>
                          <a:effectLst/>
                        </a:rPr>
                        <a:t>Familieneinkauf</a:t>
                      </a:r>
                      <a:endParaRPr lang="de-DE" sz="1100" b="0" i="0" u="none" strike="noStrike" dirty="0">
                        <a:solidFill>
                          <a:srgbClr val="9B1D77"/>
                        </a:solidFill>
                        <a:effectLst/>
                        <a:latin typeface="Calibri" panose="020F0502020204030204" pitchFamily="34" charset="0"/>
                      </a:endParaRPr>
                    </a:p>
                  </a:txBody>
                  <a:tcPr marL="9525" marR="9525" marT="9525" marB="0" anchor="b">
                    <a:lnR w="9525" cap="flat" cmpd="sng" algn="ctr">
                      <a:solidFill>
                        <a:schemeClr val="tx1">
                          <a:lumMod val="65000"/>
                          <a:lumOff val="3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931048910"/>
                  </a:ext>
                </a:extLst>
              </a:tr>
            </a:tbl>
          </a:graphicData>
        </a:graphic>
      </p:graphicFrame>
      <p:graphicFrame>
        <p:nvGraphicFramePr>
          <p:cNvPr id="13" name="Diagramm 12">
            <a:extLst>
              <a:ext uri="{FF2B5EF4-FFF2-40B4-BE49-F238E27FC236}">
                <a16:creationId xmlns:a16="http://schemas.microsoft.com/office/drawing/2014/main" id="{B6740BF7-E429-49A8-AC75-2E27A9398424}"/>
              </a:ext>
            </a:extLst>
          </p:cNvPr>
          <p:cNvGraphicFramePr>
            <a:graphicFrameLocks/>
          </p:cNvGraphicFramePr>
          <p:nvPr/>
        </p:nvGraphicFramePr>
        <p:xfrm>
          <a:off x="4791616" y="3011251"/>
          <a:ext cx="3667124"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5245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320798"/>
            <a:ext cx="7629525" cy="413227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In der Grafik ab Folie 25 ist ein neues Beispiel (ein nicht klassifizierter Einkaufswagen, markiert durch das blaue Kreuz) hinzugefügt worden. Auf den nachfolgenden Folien ist die k </a:t>
            </a:r>
            <a:r>
              <a:rPr lang="de-DE" dirty="0" err="1">
                <a:latin typeface="+mj-lt"/>
              </a:rPr>
              <a:t>Nearest</a:t>
            </a:r>
            <a:r>
              <a:rPr lang="de-DE" dirty="0">
                <a:latin typeface="+mj-lt"/>
              </a:rPr>
              <a:t> </a:t>
            </a:r>
            <a:r>
              <a:rPr lang="de-DE" dirty="0" err="1">
                <a:latin typeface="+mj-lt"/>
              </a:rPr>
              <a:t>Neighbor</a:t>
            </a:r>
            <a:r>
              <a:rPr lang="de-DE" dirty="0">
                <a:latin typeface="+mj-lt"/>
              </a:rPr>
              <a:t>-Klassifikation (auch: kNN-Klassifikation) für einen, drei und fünf Nachbarn dargestellt.</a:t>
            </a:r>
          </a:p>
          <a:p>
            <a:pPr marL="0" indent="0">
              <a:lnSpc>
                <a:spcPct val="100000"/>
              </a:lnSpc>
            </a:pPr>
            <a:endParaRPr lang="de-DE" b="1" dirty="0">
              <a:latin typeface="+mj-lt"/>
            </a:endParaRPr>
          </a:p>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Diskutieren und notieren Sie die Antworten auf die folgenden Fragen:</a:t>
            </a:r>
          </a:p>
          <a:p>
            <a:pPr marL="0" indent="0">
              <a:lnSpc>
                <a:spcPct val="100000"/>
              </a:lnSpc>
            </a:pPr>
            <a:endParaRPr lang="de-DE" dirty="0">
              <a:latin typeface="+mj-lt"/>
            </a:endParaRPr>
          </a:p>
          <a:p>
            <a:pPr>
              <a:lnSpc>
                <a:spcPct val="100000"/>
              </a:lnSpc>
              <a:buBlip>
                <a:blip r:embed="rId3"/>
              </a:buBlip>
            </a:pPr>
            <a:r>
              <a:rPr lang="de-DE" dirty="0"/>
              <a:t>Nach welcher Zuordnung wird hier klassifiziert?</a:t>
            </a:r>
          </a:p>
          <a:p>
            <a:pPr>
              <a:lnSpc>
                <a:spcPct val="100000"/>
              </a:lnSpc>
              <a:buFontTx/>
              <a:buBlip>
                <a:blip r:embed="rId3"/>
              </a:buBlip>
            </a:pPr>
            <a:r>
              <a:rPr lang="de-DE" dirty="0">
                <a:latin typeface="+mj-lt"/>
              </a:rPr>
              <a:t>Was bedeutet der Begriff „Nachbarn“ im Kontext der Klassifikation?</a:t>
            </a:r>
          </a:p>
          <a:p>
            <a:pPr>
              <a:lnSpc>
                <a:spcPct val="100000"/>
              </a:lnSpc>
              <a:buFontTx/>
              <a:buBlip>
                <a:blip r:embed="rId3"/>
              </a:buBlip>
            </a:pPr>
            <a:r>
              <a:rPr lang="de-DE" dirty="0">
                <a:latin typeface="+mj-lt"/>
              </a:rPr>
              <a:t>Welche Schwierigkeiten fallen Ihnen zu diesem Vorgehen ein?</a:t>
            </a:r>
          </a:p>
          <a:p>
            <a:pPr marL="0" indent="0">
              <a:lnSpc>
                <a:spcPct val="100000"/>
              </a:lnSpc>
            </a:pPr>
            <a:endParaRPr lang="de-DE" dirty="0">
              <a:latin typeface="+mj-lt"/>
            </a:endParaRPr>
          </a:p>
        </p:txBody>
      </p: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sp>
        <p:nvSpPr>
          <p:cNvPr id="7" name="Textfeld 6">
            <a:extLst>
              <a:ext uri="{FF2B5EF4-FFF2-40B4-BE49-F238E27FC236}">
                <a16:creationId xmlns:a16="http://schemas.microsoft.com/office/drawing/2014/main" id="{3B03FDA0-5D81-404A-8D60-F4C901E9E3F5}"/>
              </a:ext>
            </a:extLst>
          </p:cNvPr>
          <p:cNvSpPr txBox="1"/>
          <p:nvPr/>
        </p:nvSpPr>
        <p:spPr>
          <a:xfrm>
            <a:off x="158405" y="42678"/>
            <a:ext cx="380172" cy="584775"/>
          </a:xfrm>
          <a:prstGeom prst="rect">
            <a:avLst/>
          </a:prstGeom>
          <a:noFill/>
        </p:spPr>
        <p:txBody>
          <a:bodyPr wrap="square" rtlCol="0">
            <a:spAutoFit/>
          </a:bodyPr>
          <a:lstStyle/>
          <a:p>
            <a:r>
              <a:rPr lang="de-DE" sz="32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214427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1">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2949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1">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696863612"/>
              </p:ext>
            </p:extLst>
          </p:nvPr>
        </p:nvGraphicFramePr>
        <p:xfrm>
          <a:off x="5569912" y="2383893"/>
          <a:ext cx="2817717" cy="268982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E3F14336-21C6-4440-8422-C9798C79C6EA}"/>
                  </a:ext>
                </a:extLst>
              </p:cNvPr>
              <p:cNvSpPr txBox="1"/>
              <p:nvPr/>
            </p:nvSpPr>
            <p:spPr>
              <a:xfrm>
                <a:off x="5433667" y="1968570"/>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1</m:t>
                    </m:r>
                  </m:oMath>
                </a14:m>
                <a:endParaRPr lang="de-DE" sz="2000" i="1" dirty="0">
                  <a:latin typeface="Arial" panose="020B0604020202020204" pitchFamily="34" charset="0"/>
                  <a:cs typeface="Arial" panose="020B0604020202020204" pitchFamily="34" charset="0"/>
                </a:endParaRPr>
              </a:p>
            </p:txBody>
          </p:sp>
        </mc:Choice>
        <mc:Fallback xmlns="">
          <p:sp>
            <p:nvSpPr>
              <p:cNvPr id="2" name="Textfeld 1">
                <a:extLst>
                  <a:ext uri="{FF2B5EF4-FFF2-40B4-BE49-F238E27FC236}">
                    <a16:creationId xmlns:a16="http://schemas.microsoft.com/office/drawing/2014/main" id="{E3F14336-21C6-4440-8422-C9798C79C6EA}"/>
                  </a:ext>
                </a:extLst>
              </p:cNvPr>
              <p:cNvSpPr txBox="1">
                <a:spLocks noRot="1" noChangeAspect="1" noMove="1" noResize="1" noEditPoints="1" noAdjustHandles="1" noChangeArrowheads="1" noChangeShapeType="1" noTextEdit="1"/>
              </p:cNvSpPr>
              <p:nvPr/>
            </p:nvSpPr>
            <p:spPr>
              <a:xfrm>
                <a:off x="5433667" y="1968570"/>
                <a:ext cx="3090206" cy="400110"/>
              </a:xfrm>
              <a:prstGeom prst="rect">
                <a:avLst/>
              </a:prstGeom>
              <a:blipFill>
                <a:blip r:embed="rId4"/>
                <a:stretch>
                  <a:fillRect l="-1578" t="-7576" b="-27273"/>
                </a:stretch>
              </a:blipFill>
            </p:spPr>
            <p:txBody>
              <a:bodyPr/>
              <a:lstStyle/>
              <a:p>
                <a:r>
                  <a:rPr lang="de-DE">
                    <a:noFill/>
                  </a:rPr>
                  <a:t> </a:t>
                </a:r>
              </a:p>
            </p:txBody>
          </p:sp>
        </mc:Fallback>
      </mc:AlternateContent>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403372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466410628"/>
              </p:ext>
            </p:extLst>
          </p:nvPr>
        </p:nvGraphicFramePr>
        <p:xfrm>
          <a:off x="5569918" y="2392364"/>
          <a:ext cx="2817717" cy="268982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E3F14336-21C6-4440-8422-C9798C79C6EA}"/>
                  </a:ext>
                </a:extLst>
              </p:cNvPr>
              <p:cNvSpPr txBox="1"/>
              <p:nvPr/>
            </p:nvSpPr>
            <p:spPr>
              <a:xfrm>
                <a:off x="5732636" y="1977041"/>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1</m:t>
                    </m:r>
                  </m:oMath>
                </a14:m>
                <a:endParaRPr lang="de-DE" sz="2000" i="1" dirty="0">
                  <a:latin typeface="Arial" panose="020B0604020202020204" pitchFamily="34" charset="0"/>
                  <a:cs typeface="Arial" panose="020B0604020202020204" pitchFamily="34" charset="0"/>
                </a:endParaRPr>
              </a:p>
            </p:txBody>
          </p:sp>
        </mc:Choice>
        <mc:Fallback xmlns="">
          <p:sp>
            <p:nvSpPr>
              <p:cNvPr id="2" name="Textfeld 1">
                <a:extLst>
                  <a:ext uri="{FF2B5EF4-FFF2-40B4-BE49-F238E27FC236}">
                    <a16:creationId xmlns:a16="http://schemas.microsoft.com/office/drawing/2014/main" id="{E3F14336-21C6-4440-8422-C9798C79C6EA}"/>
                  </a:ext>
                </a:extLst>
              </p:cNvPr>
              <p:cNvSpPr txBox="1">
                <a:spLocks noRot="1" noChangeAspect="1" noMove="1" noResize="1" noEditPoints="1" noAdjustHandles="1" noChangeArrowheads="1" noChangeShapeType="1" noTextEdit="1"/>
              </p:cNvSpPr>
              <p:nvPr/>
            </p:nvSpPr>
            <p:spPr>
              <a:xfrm>
                <a:off x="5732636" y="1977041"/>
                <a:ext cx="2492285" cy="400110"/>
              </a:xfrm>
              <a:prstGeom prst="rect">
                <a:avLst/>
              </a:prstGeom>
              <a:blipFill>
                <a:blip r:embed="rId4"/>
                <a:stretch>
                  <a:fillRect l="-1956" t="-6061" b="-27273"/>
                </a:stretch>
              </a:blipFill>
            </p:spPr>
            <p:txBody>
              <a:bodyPr/>
              <a:lstStyle/>
              <a:p>
                <a:r>
                  <a:rPr lang="de-DE">
                    <a:noFill/>
                  </a:rPr>
                  <a:t> </a:t>
                </a:r>
              </a:p>
            </p:txBody>
          </p:sp>
        </mc:Fallback>
      </mc:AlternateContent>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603922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3812130813"/>
              </p:ext>
            </p:extLst>
          </p:nvPr>
        </p:nvGraphicFramePr>
        <p:xfrm>
          <a:off x="5620711" y="2383895"/>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DA702529-F569-404B-A168-BED3D972E123}"/>
                  </a:ext>
                </a:extLst>
              </p:cNvPr>
              <p:cNvSpPr txBox="1"/>
              <p:nvPr/>
            </p:nvSpPr>
            <p:spPr>
              <a:xfrm>
                <a:off x="5484466" y="1968572"/>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3</m:t>
                    </m:r>
                  </m:oMath>
                </a14:m>
                <a:endParaRPr lang="de-DE" sz="2000" i="1" dirty="0">
                  <a:latin typeface="Arial" panose="020B0604020202020204" pitchFamily="34" charset="0"/>
                  <a:cs typeface="Arial" panose="020B0604020202020204" pitchFamily="34" charset="0"/>
                </a:endParaRPr>
              </a:p>
            </p:txBody>
          </p:sp>
        </mc:Choice>
        <mc:Fallback xmlns="">
          <p:sp>
            <p:nvSpPr>
              <p:cNvPr id="11" name="Textfeld 10">
                <a:extLst>
                  <a:ext uri="{FF2B5EF4-FFF2-40B4-BE49-F238E27FC236}">
                    <a16:creationId xmlns:a16="http://schemas.microsoft.com/office/drawing/2014/main" id="{DA702529-F569-404B-A168-BED3D972E123}"/>
                  </a:ext>
                </a:extLst>
              </p:cNvPr>
              <p:cNvSpPr txBox="1">
                <a:spLocks noRot="1" noChangeAspect="1" noMove="1" noResize="1" noEditPoints="1" noAdjustHandles="1" noChangeArrowheads="1" noChangeShapeType="1" noTextEdit="1"/>
              </p:cNvSpPr>
              <p:nvPr/>
            </p:nvSpPr>
            <p:spPr>
              <a:xfrm>
                <a:off x="5484466" y="1968572"/>
                <a:ext cx="3090206" cy="400110"/>
              </a:xfrm>
              <a:prstGeom prst="rect">
                <a:avLst/>
              </a:prstGeom>
              <a:blipFill>
                <a:blip r:embed="rId4"/>
                <a:stretch>
                  <a:fillRect l="-1775" t="-7576" b="-27273"/>
                </a:stretch>
              </a:blipFill>
            </p:spPr>
            <p:txBody>
              <a:bodyPr/>
              <a:lstStyle/>
              <a:p>
                <a:r>
                  <a:rPr lang="de-DE">
                    <a:noFill/>
                  </a:rPr>
                  <a:t> </a:t>
                </a:r>
              </a:p>
            </p:txBody>
          </p:sp>
        </mc:Fallback>
      </mc:AlternateContent>
    </p:spTree>
    <p:extLst>
      <p:ext uri="{BB962C8B-B14F-4D97-AF65-F5344CB8AC3E}">
        <p14:creationId xmlns:p14="http://schemas.microsoft.com/office/powerpoint/2010/main" val="158296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057031183"/>
              </p:ext>
            </p:extLst>
          </p:nvPr>
        </p:nvGraphicFramePr>
        <p:xfrm>
          <a:off x="5569909" y="2383897"/>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F8AAB77-F8D0-4285-9A60-0261373805F5}"/>
                  </a:ext>
                </a:extLst>
              </p:cNvPr>
              <p:cNvSpPr txBox="1"/>
              <p:nvPr/>
            </p:nvSpPr>
            <p:spPr>
              <a:xfrm>
                <a:off x="5732627" y="1968574"/>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3</m:t>
                    </m:r>
                  </m:oMath>
                </a14:m>
                <a:endParaRPr lang="de-DE" sz="2000" i="1" dirty="0">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2F8AAB77-F8D0-4285-9A60-0261373805F5}"/>
                  </a:ext>
                </a:extLst>
              </p:cNvPr>
              <p:cNvSpPr txBox="1">
                <a:spLocks noRot="1" noChangeAspect="1" noMove="1" noResize="1" noEditPoints="1" noAdjustHandles="1" noChangeArrowheads="1" noChangeShapeType="1" noTextEdit="1"/>
              </p:cNvSpPr>
              <p:nvPr/>
            </p:nvSpPr>
            <p:spPr>
              <a:xfrm>
                <a:off x="5732627" y="1968574"/>
                <a:ext cx="2492285" cy="400110"/>
              </a:xfrm>
              <a:prstGeom prst="rect">
                <a:avLst/>
              </a:prstGeom>
              <a:blipFill>
                <a:blip r:embed="rId4"/>
                <a:stretch>
                  <a:fillRect l="-1956" t="-7576" b="-27273"/>
                </a:stretch>
              </a:blipFill>
            </p:spPr>
            <p:txBody>
              <a:bodyPr/>
              <a:lstStyle/>
              <a:p>
                <a:r>
                  <a:rPr lang="de-DE">
                    <a:noFill/>
                  </a:rPr>
                  <a:t> </a:t>
                </a:r>
              </a:p>
            </p:txBody>
          </p:sp>
        </mc:Fallback>
      </mc:AlternateContent>
    </p:spTree>
    <p:extLst>
      <p:ext uri="{BB962C8B-B14F-4D97-AF65-F5344CB8AC3E}">
        <p14:creationId xmlns:p14="http://schemas.microsoft.com/office/powerpoint/2010/main" val="36941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851251" y="2469164"/>
            <a:ext cx="7886700" cy="2863248"/>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de-DE" dirty="0"/>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j-lt"/>
              </a:rPr>
              <a:t>1 Grundbegriffe des Maschinellen Lernens</a:t>
            </a:r>
          </a:p>
        </p:txBody>
      </p:sp>
    </p:spTree>
    <p:extLst>
      <p:ext uri="{BB962C8B-B14F-4D97-AF65-F5344CB8AC3E}">
        <p14:creationId xmlns:p14="http://schemas.microsoft.com/office/powerpoint/2010/main" val="1225648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001099461"/>
              </p:ext>
            </p:extLst>
          </p:nvPr>
        </p:nvGraphicFramePr>
        <p:xfrm>
          <a:off x="5569911" y="2392361"/>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5F3E31D0-DED4-4DA7-BD91-D4A27C766C8A}"/>
                  </a:ext>
                </a:extLst>
              </p:cNvPr>
              <p:cNvSpPr txBox="1"/>
              <p:nvPr/>
            </p:nvSpPr>
            <p:spPr>
              <a:xfrm>
                <a:off x="5433666" y="1977038"/>
                <a:ext cx="3090206"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Ausgangssituation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5</m:t>
                    </m:r>
                  </m:oMath>
                </a14:m>
                <a:endParaRPr lang="de-DE" sz="2000" i="1" dirty="0">
                  <a:latin typeface="Arial" panose="020B0604020202020204" pitchFamily="34" charset="0"/>
                  <a:cs typeface="Arial" panose="020B0604020202020204" pitchFamily="34" charset="0"/>
                </a:endParaRPr>
              </a:p>
            </p:txBody>
          </p:sp>
        </mc:Choice>
        <mc:Fallback xmlns="">
          <p:sp>
            <p:nvSpPr>
              <p:cNvPr id="11" name="Textfeld 10">
                <a:extLst>
                  <a:ext uri="{FF2B5EF4-FFF2-40B4-BE49-F238E27FC236}">
                    <a16:creationId xmlns:a16="http://schemas.microsoft.com/office/drawing/2014/main" id="{5F3E31D0-DED4-4DA7-BD91-D4A27C766C8A}"/>
                  </a:ext>
                </a:extLst>
              </p:cNvPr>
              <p:cNvSpPr txBox="1">
                <a:spLocks noRot="1" noChangeAspect="1" noMove="1" noResize="1" noEditPoints="1" noAdjustHandles="1" noChangeArrowheads="1" noChangeShapeType="1" noTextEdit="1"/>
              </p:cNvSpPr>
              <p:nvPr/>
            </p:nvSpPr>
            <p:spPr>
              <a:xfrm>
                <a:off x="5433666" y="1977038"/>
                <a:ext cx="3090206" cy="400110"/>
              </a:xfrm>
              <a:prstGeom prst="rect">
                <a:avLst/>
              </a:prstGeom>
              <a:blipFill>
                <a:blip r:embed="rId4"/>
                <a:stretch>
                  <a:fillRect l="-1578" t="-6061" b="-27273"/>
                </a:stretch>
              </a:blipFill>
            </p:spPr>
            <p:txBody>
              <a:bodyPr/>
              <a:lstStyle/>
              <a:p>
                <a:r>
                  <a:rPr lang="de-DE">
                    <a:noFill/>
                  </a:rPr>
                  <a:t> </a:t>
                </a:r>
              </a:p>
            </p:txBody>
          </p:sp>
        </mc:Fallback>
      </mc:AlternateContent>
    </p:spTree>
    <p:extLst>
      <p:ext uri="{BB962C8B-B14F-4D97-AF65-F5344CB8AC3E}">
        <p14:creationId xmlns:p14="http://schemas.microsoft.com/office/powerpoint/2010/main" val="17427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a:t>
            </a:r>
          </a:p>
        </p:txBody>
      </p:sp>
      <p:graphicFrame>
        <p:nvGraphicFramePr>
          <p:cNvPr id="7" name="Diagramm 6">
            <a:extLst>
              <a:ext uri="{FF2B5EF4-FFF2-40B4-BE49-F238E27FC236}">
                <a16:creationId xmlns:a16="http://schemas.microsoft.com/office/drawing/2014/main" id="{93A0D432-C3AE-48AB-A733-3DE1DDB4068A}"/>
              </a:ext>
            </a:extLst>
          </p:cNvPr>
          <p:cNvGraphicFramePr>
            <a:graphicFrameLocks/>
          </p:cNvGraphicFramePr>
          <p:nvPr/>
        </p:nvGraphicFramePr>
        <p:xfrm>
          <a:off x="1181101" y="2283163"/>
          <a:ext cx="3667124"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m 7">
            <a:extLst>
              <a:ext uri="{FF2B5EF4-FFF2-40B4-BE49-F238E27FC236}">
                <a16:creationId xmlns:a16="http://schemas.microsoft.com/office/drawing/2014/main" id="{C532634C-7518-4702-93DB-1BB5541116FD}"/>
              </a:ext>
            </a:extLst>
          </p:cNvPr>
          <p:cNvGraphicFramePr>
            <a:graphicFrameLocks/>
          </p:cNvGraphicFramePr>
          <p:nvPr>
            <p:extLst>
              <p:ext uri="{D42A27DB-BD31-4B8C-83A1-F6EECF244321}">
                <p14:modId xmlns:p14="http://schemas.microsoft.com/office/powerpoint/2010/main" val="22968136"/>
              </p:ext>
            </p:extLst>
          </p:nvPr>
        </p:nvGraphicFramePr>
        <p:xfrm>
          <a:off x="5569909" y="2400828"/>
          <a:ext cx="2817717" cy="26898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a:extLst>
              <a:ext uri="{FF2B5EF4-FFF2-40B4-BE49-F238E27FC236}">
                <a16:creationId xmlns:a16="http://schemas.microsoft.com/office/drawing/2014/main" id="{69AEF65D-0B11-47DC-8DC6-A44C7BE266E6}"/>
              </a:ext>
            </a:extLst>
          </p:cNvPr>
          <p:cNvSpPr/>
          <p:nvPr/>
        </p:nvSpPr>
        <p:spPr>
          <a:xfrm>
            <a:off x="3249909" y="3750013"/>
            <a:ext cx="1080000" cy="1080000"/>
          </a:xfrm>
          <a:prstGeom prst="rect">
            <a:avLst/>
          </a:prstGeom>
          <a:noFill/>
          <a:ln w="190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C3F933C6-E4CA-431E-87B3-96F20DE00718}"/>
                  </a:ext>
                </a:extLst>
              </p:cNvPr>
              <p:cNvSpPr txBox="1"/>
              <p:nvPr/>
            </p:nvSpPr>
            <p:spPr>
              <a:xfrm>
                <a:off x="5732627" y="1985505"/>
                <a:ext cx="249228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Klassifikation </a:t>
                </a:r>
                <a14:m>
                  <m:oMath xmlns:m="http://schemas.openxmlformats.org/officeDocument/2006/math">
                    <m:r>
                      <a:rPr lang="de-DE" sz="2000" i="1" dirty="0" smtClean="0">
                        <a:latin typeface="Cambria Math" panose="02040503050406030204" pitchFamily="18" charset="0"/>
                        <a:cs typeface="Arial" panose="020B0604020202020204" pitchFamily="34" charset="0"/>
                      </a:rPr>
                      <m:t>𝑘</m:t>
                    </m:r>
                    <m:r>
                      <a:rPr lang="de-DE" sz="2000" i="1" dirty="0" smtClean="0">
                        <a:latin typeface="Cambria Math" panose="02040503050406030204" pitchFamily="18" charset="0"/>
                        <a:cs typeface="Arial" panose="020B0604020202020204" pitchFamily="34" charset="0"/>
                      </a:rPr>
                      <m:t> = 5</m:t>
                    </m:r>
                  </m:oMath>
                </a14:m>
                <a:endParaRPr lang="de-DE" sz="2000" i="1" dirty="0">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C3F933C6-E4CA-431E-87B3-96F20DE00718}"/>
                  </a:ext>
                </a:extLst>
              </p:cNvPr>
              <p:cNvSpPr txBox="1">
                <a:spLocks noRot="1" noChangeAspect="1" noMove="1" noResize="1" noEditPoints="1" noAdjustHandles="1" noChangeArrowheads="1" noChangeShapeType="1" noTextEdit="1"/>
              </p:cNvSpPr>
              <p:nvPr/>
            </p:nvSpPr>
            <p:spPr>
              <a:xfrm>
                <a:off x="5732627" y="1985505"/>
                <a:ext cx="2492285" cy="400110"/>
              </a:xfrm>
              <a:prstGeom prst="rect">
                <a:avLst/>
              </a:prstGeom>
              <a:blipFill>
                <a:blip r:embed="rId4"/>
                <a:stretch>
                  <a:fillRect l="-1956" t="-7692" b="-29231"/>
                </a:stretch>
              </a:blipFill>
            </p:spPr>
            <p:txBody>
              <a:bodyPr/>
              <a:lstStyle/>
              <a:p>
                <a:r>
                  <a:rPr lang="de-DE">
                    <a:noFill/>
                  </a:rPr>
                  <a:t> </a:t>
                </a:r>
              </a:p>
            </p:txBody>
          </p:sp>
        </mc:Fallback>
      </mc:AlternateContent>
    </p:spTree>
    <p:extLst>
      <p:ext uri="{BB962C8B-B14F-4D97-AF65-F5344CB8AC3E}">
        <p14:creationId xmlns:p14="http://schemas.microsoft.com/office/powerpoint/2010/main" val="4104095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69C552D0-E5D5-4731-89DC-D1A265B945D8}"/>
              </a:ext>
            </a:extLst>
          </p:cNvPr>
          <p:cNvSpPr txBox="1">
            <a:spLocks/>
          </p:cNvSpPr>
          <p:nvPr/>
        </p:nvSpPr>
        <p:spPr>
          <a:xfrm>
            <a:off x="851251" y="1844646"/>
            <a:ext cx="8107924" cy="352072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FontTx/>
              <a:buBlip>
                <a:blip r:embed="rId2"/>
              </a:buBlip>
            </a:pPr>
            <a:r>
              <a:rPr lang="de-DE" dirty="0">
                <a:latin typeface="+mj-lt"/>
              </a:rPr>
              <a:t>Die Klasse entspricht der am häufigsten vorliegenden Klasse unter einer vorgegebenen Anzahl umliegender Beispiele.</a:t>
            </a:r>
          </a:p>
          <a:p>
            <a:pPr>
              <a:lnSpc>
                <a:spcPct val="100000"/>
              </a:lnSpc>
              <a:buFontTx/>
              <a:buBlip>
                <a:blip r:embed="rId2"/>
              </a:buBlip>
            </a:pPr>
            <a:endParaRPr lang="de-DE" dirty="0">
              <a:latin typeface="+mj-lt"/>
            </a:endParaRPr>
          </a:p>
          <a:p>
            <a:pPr>
              <a:lnSpc>
                <a:spcPct val="100000"/>
              </a:lnSpc>
              <a:buBlip>
                <a:blip r:embed="rId2"/>
              </a:buBlip>
            </a:pPr>
            <a:r>
              <a:rPr lang="de-DE" dirty="0"/>
              <a:t>Als „Nachbarn“ gelten die Beispiele, die in der Grafik nahe an dem zu klassifizierenden Beispiel liegen.</a:t>
            </a:r>
          </a:p>
          <a:p>
            <a:pPr>
              <a:lnSpc>
                <a:spcPct val="100000"/>
              </a:lnSpc>
              <a:buBlip>
                <a:blip r:embed="rId2"/>
              </a:buBlip>
            </a:pPr>
            <a:endParaRPr lang="de-DE"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Gleichheit zwischen den Klassen (z.B. wenn gleich viele Nachbarn pro Klasse oder zwei Nachbarn gleich weit entfernt)</a:t>
            </a:r>
          </a:p>
        </p:txBody>
      </p:sp>
      <p:sp>
        <p:nvSpPr>
          <p:cNvPr id="61" name="Titel 2">
            <a:extLst>
              <a:ext uri="{FF2B5EF4-FFF2-40B4-BE49-F238E27FC236}">
                <a16:creationId xmlns:a16="http://schemas.microsoft.com/office/drawing/2014/main" id="{A2ADBD0B-1EF0-4CAA-B19E-DD7A68A17792}"/>
              </a:ext>
            </a:extLst>
          </p:cNvPr>
          <p:cNvSpPr>
            <a:spLocks noGrp="1"/>
          </p:cNvSpPr>
          <p:nvPr>
            <p:ph type="title"/>
          </p:nvPr>
        </p:nvSpPr>
        <p:spPr>
          <a:xfrm>
            <a:off x="904874" y="368228"/>
            <a:ext cx="7947295" cy="1325563"/>
          </a:xfrm>
        </p:spPr>
        <p:txBody>
          <a:bodyPr>
            <a:normAutofit/>
          </a:bodyPr>
          <a:lstStyle/>
          <a:p>
            <a:pPr>
              <a:lnSpc>
                <a:spcPct val="100000"/>
              </a:lnSpc>
            </a:pPr>
            <a:r>
              <a:rPr lang="de-DE" sz="3200" dirty="0">
                <a:latin typeface="+mn-lt"/>
              </a:rPr>
              <a:t>Fragen zur Einkaufswagen-Klassifikation</a:t>
            </a:r>
          </a:p>
        </p:txBody>
      </p:sp>
      <p:grpSp>
        <p:nvGrpSpPr>
          <p:cNvPr id="63" name="Gruppieren 62">
            <a:extLst>
              <a:ext uri="{FF2B5EF4-FFF2-40B4-BE49-F238E27FC236}">
                <a16:creationId xmlns:a16="http://schemas.microsoft.com/office/drawing/2014/main" id="{928DC4D7-FBF4-41BC-AFA4-551833B1DE65}"/>
              </a:ext>
            </a:extLst>
          </p:cNvPr>
          <p:cNvGrpSpPr/>
          <p:nvPr/>
        </p:nvGrpSpPr>
        <p:grpSpPr>
          <a:xfrm>
            <a:off x="94747" y="0"/>
            <a:ext cx="522211" cy="1378032"/>
            <a:chOff x="152523" y="2913529"/>
            <a:chExt cx="522211" cy="1378032"/>
          </a:xfrm>
          <a:effectLst/>
        </p:grpSpPr>
        <p:sp>
          <p:nvSpPr>
            <p:cNvPr id="64" name="Freihandform: Form 63">
              <a:extLst>
                <a:ext uri="{FF2B5EF4-FFF2-40B4-BE49-F238E27FC236}">
                  <a16:creationId xmlns:a16="http://schemas.microsoft.com/office/drawing/2014/main" id="{A87688B1-60A2-43D3-B9AD-6E708F97318F}"/>
                </a:ext>
              </a:extLst>
            </p:cNvPr>
            <p:cNvSpPr/>
            <p:nvPr/>
          </p:nvSpPr>
          <p:spPr>
            <a:xfrm>
              <a:off x="197982" y="2913529"/>
              <a:ext cx="428770" cy="1378032"/>
            </a:xfrm>
            <a:custGeom>
              <a:avLst/>
              <a:gdLst>
                <a:gd name="connsiteX0" fmla="*/ 0 w 428770"/>
                <a:gd name="connsiteY0" fmla="*/ 0 h 1279420"/>
                <a:gd name="connsiteX1" fmla="*/ 428770 w 428770"/>
                <a:gd name="connsiteY1" fmla="*/ 0 h 1279420"/>
                <a:gd name="connsiteX2" fmla="*/ 428770 w 428770"/>
                <a:gd name="connsiteY2" fmla="*/ 1279420 h 1279420"/>
                <a:gd name="connsiteX3" fmla="*/ 203442 w 428770"/>
                <a:gd name="connsiteY3" fmla="*/ 1060460 h 1279420"/>
                <a:gd name="connsiteX4" fmla="*/ 0 w 428770"/>
                <a:gd name="connsiteY4" fmla="*/ 1269819 h 127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70" h="1279420">
                  <a:moveTo>
                    <a:pt x="0" y="0"/>
                  </a:moveTo>
                  <a:lnTo>
                    <a:pt x="428770" y="0"/>
                  </a:lnTo>
                  <a:lnTo>
                    <a:pt x="428770" y="1279420"/>
                  </a:lnTo>
                  <a:lnTo>
                    <a:pt x="203442" y="1060460"/>
                  </a:lnTo>
                  <a:lnTo>
                    <a:pt x="0" y="1269819"/>
                  </a:lnTo>
                  <a:close/>
                </a:path>
              </a:pathLst>
            </a:custGeom>
            <a:solidFill>
              <a:srgbClr val="901B6E">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5" name="Textfeld 64">
              <a:extLst>
                <a:ext uri="{FF2B5EF4-FFF2-40B4-BE49-F238E27FC236}">
                  <a16:creationId xmlns:a16="http://schemas.microsoft.com/office/drawing/2014/main" id="{78F016B3-7FCA-4CD0-9DCA-98E664BD01BB}"/>
                </a:ext>
              </a:extLst>
            </p:cNvPr>
            <p:cNvSpPr txBox="1"/>
            <p:nvPr/>
          </p:nvSpPr>
          <p:spPr>
            <a:xfrm>
              <a:off x="152523" y="2913529"/>
              <a:ext cx="522211" cy="1172052"/>
            </a:xfrm>
            <a:prstGeom prst="rect">
              <a:avLst/>
            </a:prstGeom>
            <a:noFill/>
            <a:ln>
              <a:noFill/>
            </a:ln>
          </p:spPr>
          <p:txBody>
            <a:bodyPr wrap="square" rtlCol="0">
              <a:spAutoFit/>
            </a:bodyPr>
            <a:lstStyle/>
            <a:p>
              <a:pPr algn="ctr">
                <a:lnSpc>
                  <a:spcPts val="1400"/>
                </a:lnSpc>
              </a:pPr>
              <a:r>
                <a:rPr lang="de-DE" sz="1200" b="1" dirty="0">
                  <a:solidFill>
                    <a:schemeClr val="bg1"/>
                  </a:solidFill>
                </a:rPr>
                <a:t>L</a:t>
              </a:r>
            </a:p>
            <a:p>
              <a:pPr algn="ctr">
                <a:lnSpc>
                  <a:spcPts val="1400"/>
                </a:lnSpc>
              </a:pPr>
              <a:r>
                <a:rPr lang="de-DE" sz="1200" b="1" dirty="0">
                  <a:solidFill>
                    <a:schemeClr val="bg1"/>
                  </a:solidFill>
                </a:rPr>
                <a:t>Ö</a:t>
              </a:r>
            </a:p>
            <a:p>
              <a:pPr algn="ctr">
                <a:lnSpc>
                  <a:spcPts val="1400"/>
                </a:lnSpc>
              </a:pPr>
              <a:r>
                <a:rPr lang="de-DE" sz="1200" b="1" dirty="0">
                  <a:solidFill>
                    <a:schemeClr val="bg1"/>
                  </a:solidFill>
                </a:rPr>
                <a:t>S</a:t>
              </a:r>
            </a:p>
            <a:p>
              <a:pPr algn="ctr">
                <a:lnSpc>
                  <a:spcPts val="1400"/>
                </a:lnSpc>
              </a:pPr>
              <a:r>
                <a:rPr lang="de-DE" sz="1200" b="1" dirty="0">
                  <a:solidFill>
                    <a:schemeClr val="bg1"/>
                  </a:solidFill>
                </a:rPr>
                <a:t>U</a:t>
              </a:r>
            </a:p>
            <a:p>
              <a:pPr algn="ctr">
                <a:lnSpc>
                  <a:spcPts val="1400"/>
                </a:lnSpc>
              </a:pPr>
              <a:r>
                <a:rPr lang="de-DE" sz="1200" b="1" dirty="0">
                  <a:solidFill>
                    <a:schemeClr val="bg1"/>
                  </a:solidFill>
                </a:rPr>
                <a:t>N</a:t>
              </a:r>
            </a:p>
            <a:p>
              <a:pPr algn="ctr">
                <a:lnSpc>
                  <a:spcPts val="1400"/>
                </a:lnSpc>
              </a:pPr>
              <a:r>
                <a:rPr lang="de-DE" sz="1200" b="1" dirty="0">
                  <a:solidFill>
                    <a:schemeClr val="bg1"/>
                  </a:solidFill>
                </a:rPr>
                <a:t>G</a:t>
              </a:r>
            </a:p>
          </p:txBody>
        </p:sp>
      </p:grpSp>
    </p:spTree>
    <p:extLst>
      <p:ext uri="{BB962C8B-B14F-4D97-AF65-F5344CB8AC3E}">
        <p14:creationId xmlns:p14="http://schemas.microsoft.com/office/powerpoint/2010/main" val="182220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0113" y="1781341"/>
                <a:ext cx="7343775" cy="376342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Wird die k </a:t>
                </a:r>
                <a:r>
                  <a:rPr lang="de-DE" dirty="0" err="1">
                    <a:latin typeface="+mj-lt"/>
                  </a:rPr>
                  <a:t>Nearest</a:t>
                </a:r>
                <a:r>
                  <a:rPr lang="de-DE" dirty="0">
                    <a:latin typeface="+mj-lt"/>
                  </a:rPr>
                  <a:t> </a:t>
                </a:r>
                <a:r>
                  <a:rPr lang="de-DE" dirty="0" err="1">
                    <a:latin typeface="+mj-lt"/>
                  </a:rPr>
                  <a:t>Neighbor</a:t>
                </a:r>
                <a:r>
                  <a:rPr lang="de-DE" dirty="0">
                    <a:latin typeface="+mj-lt"/>
                  </a:rPr>
                  <a:t>-Klassifikation anhand von </a:t>
                </a:r>
                <a14:m>
                  <m:oMath xmlns:m="http://schemas.openxmlformats.org/officeDocument/2006/math">
                    <m:r>
                      <a:rPr lang="de-DE" i="1" dirty="0" smtClean="0">
                        <a:latin typeface="Cambria Math" panose="02040503050406030204" pitchFamily="18" charset="0"/>
                      </a:rPr>
                      <m:t>𝑘</m:t>
                    </m:r>
                    <m:r>
                      <a:rPr lang="de-DE" i="1" dirty="0" smtClean="0">
                        <a:latin typeface="Cambria Math" panose="02040503050406030204" pitchFamily="18" charset="0"/>
                      </a:rPr>
                      <m:t> ≥ 1 </m:t>
                    </m:r>
                  </m:oMath>
                </a14:m>
                <a:r>
                  <a:rPr lang="de-DE" dirty="0">
                    <a:latin typeface="+mj-lt"/>
                  </a:rPr>
                  <a:t>nächsten Nachbarn vorgenommen, ist das Vorgehen zur Klassifikation eines neuen Beispiels wie folgt:</a:t>
                </a:r>
              </a:p>
              <a:p>
                <a:pPr marL="0" indent="0">
                  <a:lnSpc>
                    <a:spcPct val="100000"/>
                  </a:lnSpc>
                </a:pPr>
                <a:endParaRPr lang="de-DE" b="1"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Bestimmung der </a:t>
                </a:r>
                <a14:m>
                  <m:oMath xmlns:m="http://schemas.openxmlformats.org/officeDocument/2006/math">
                    <m:r>
                      <a:rPr lang="de-DE" i="1" dirty="0" smtClean="0">
                        <a:latin typeface="Cambria Math" panose="02040503050406030204" pitchFamily="18" charset="0"/>
                      </a:rPr>
                      <m:t>𝑘</m:t>
                    </m:r>
                  </m:oMath>
                </a14:m>
                <a:r>
                  <a:rPr lang="de-DE" dirty="0">
                    <a:latin typeface="+mj-lt"/>
                  </a:rPr>
                  <a:t> nächsten Nachbarn des neuen Beispiels.</a:t>
                </a:r>
              </a:p>
              <a:p>
                <a:pPr>
                  <a:lnSpc>
                    <a:spcPct val="100000"/>
                  </a:lnSpc>
                  <a:buFontTx/>
                  <a:buBlip>
                    <a:blip r:embed="rId2"/>
                  </a:buBlip>
                </a:pPr>
                <a:r>
                  <a:rPr lang="de-DE" dirty="0">
                    <a:latin typeface="+mj-lt"/>
                  </a:rPr>
                  <a:t>Bestimmung der am häufigsten vertretenen Klasse unter den </a:t>
                </a:r>
                <a14:m>
                  <m:oMath xmlns:m="http://schemas.openxmlformats.org/officeDocument/2006/math">
                    <m:r>
                      <a:rPr lang="de-DE" i="1" dirty="0" smtClean="0">
                        <a:latin typeface="Cambria Math" panose="02040503050406030204" pitchFamily="18" charset="0"/>
                      </a:rPr>
                      <m:t>𝑘</m:t>
                    </m:r>
                  </m:oMath>
                </a14:m>
                <a:r>
                  <a:rPr lang="de-DE" dirty="0">
                    <a:latin typeface="+mj-lt"/>
                  </a:rPr>
                  <a:t> Nachbarn.</a:t>
                </a:r>
              </a:p>
              <a:p>
                <a:pPr>
                  <a:lnSpc>
                    <a:spcPct val="100000"/>
                  </a:lnSpc>
                  <a:buFontTx/>
                  <a:buBlip>
                    <a:blip r:embed="rId2"/>
                  </a:buBlip>
                </a:pPr>
                <a:r>
                  <a:rPr lang="de-DE" dirty="0">
                    <a:latin typeface="+mj-lt"/>
                  </a:rPr>
                  <a:t>Klassifizierung des neuen Beispiels in diese Klasse.</a:t>
                </a: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0113" y="1781341"/>
                <a:ext cx="7343775" cy="3763426"/>
              </a:xfrm>
              <a:prstGeom prst="rect">
                <a:avLst/>
              </a:prstGeom>
              <a:blipFill>
                <a:blip r:embed="rId3"/>
                <a:stretch>
                  <a:fillRect l="-914" t="-647"/>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Zusammenfassung erster Ergebnisse</a:t>
            </a:r>
          </a:p>
        </p:txBody>
      </p:sp>
    </p:spTree>
    <p:extLst>
      <p:ext uri="{BB962C8B-B14F-4D97-AF65-F5344CB8AC3E}">
        <p14:creationId xmlns:p14="http://schemas.microsoft.com/office/powerpoint/2010/main" val="343383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8239125" cy="1325563"/>
          </a:xfrm>
        </p:spPr>
        <p:txBody>
          <a:bodyPr>
            <a:normAutofit/>
          </a:bodyPr>
          <a:lstStyle/>
          <a:p>
            <a:pPr>
              <a:lnSpc>
                <a:spcPct val="100000"/>
              </a:lnSpc>
            </a:pPr>
            <a:r>
              <a:rPr lang="de-DE" sz="3200" dirty="0">
                <a:latin typeface="+mn-lt"/>
              </a:rPr>
              <a:t>3.2 Formalisierung der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p>
        </p:txBody>
      </p:sp>
    </p:spTree>
    <p:extLst>
      <p:ext uri="{BB962C8B-B14F-4D97-AF65-F5344CB8AC3E}">
        <p14:creationId xmlns:p14="http://schemas.microsoft.com/office/powerpoint/2010/main" val="111217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4" y="1863654"/>
                <a:ext cx="4161981" cy="1325562"/>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In der nebenstehenden Grafik sind ein Hamstereinkauf (</a:t>
                </a:r>
                <a14:m>
                  <m:oMath xmlns:m="http://schemas.openxmlformats.org/officeDocument/2006/math">
                    <m:r>
                      <a:rPr lang="de-DE" i="1" dirty="0" smtClean="0">
                        <a:latin typeface="Cambria Math" panose="02040503050406030204" pitchFamily="18" charset="0"/>
                      </a:rPr>
                      <m:t>(6/5)</m:t>
                    </m:r>
                  </m:oMath>
                </a14:m>
                <a:r>
                  <a:rPr lang="de-DE" dirty="0">
                    <a:latin typeface="+mj-lt"/>
                  </a:rPr>
                  <a:t>), ein Familieneinkauf (</a:t>
                </a:r>
                <a14:m>
                  <m:oMath xmlns:m="http://schemas.openxmlformats.org/officeDocument/2006/math">
                    <m:r>
                      <a:rPr lang="de-DE" i="1" dirty="0" smtClean="0">
                        <a:latin typeface="Cambria Math" panose="02040503050406030204" pitchFamily="18" charset="0"/>
                      </a:rPr>
                      <m:t>(4/1)</m:t>
                    </m:r>
                  </m:oMath>
                </a14:m>
                <a:r>
                  <a:rPr lang="de-DE" dirty="0">
                    <a:latin typeface="+mj-lt"/>
                  </a:rPr>
                  <a:t>) und ein nicht klassifizierter Einkaufswagen (</a:t>
                </a:r>
                <a14:m>
                  <m:oMath xmlns:m="http://schemas.openxmlformats.org/officeDocument/2006/math">
                    <m:r>
                      <a:rPr lang="de-DE" i="1" dirty="0" smtClean="0">
                        <a:latin typeface="Cambria Math" panose="02040503050406030204" pitchFamily="18" charset="0"/>
                      </a:rPr>
                      <m:t>(9/1)</m:t>
                    </m:r>
                  </m:oMath>
                </a14:m>
                <a:r>
                  <a:rPr lang="de-DE" dirty="0">
                    <a:latin typeface="+mj-lt"/>
                  </a:rPr>
                  <a:t>) dargestellt.</a:t>
                </a:r>
                <a:endParaRPr lang="de-DE" b="1" dirty="0">
                  <a:latin typeface="+mj-lt"/>
                </a:endParaRPr>
              </a:p>
              <a:p>
                <a:endParaRPr lang="de-DE" dirty="0"/>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4" y="1863654"/>
                <a:ext cx="4161981" cy="1325562"/>
              </a:xfrm>
              <a:prstGeom prst="rect">
                <a:avLst/>
              </a:prstGeom>
              <a:blipFill>
                <a:blip r:embed="rId2"/>
                <a:stretch>
                  <a:fillRect l="-1464" t="-2304" r="-1171" b="-30876"/>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mc:AlternateContent xmlns:mc="http://schemas.openxmlformats.org/markup-compatibility/2006" xmlns:a14="http://schemas.microsoft.com/office/drawing/2010/main">
        <mc:Choice Requires="a14">
          <p:sp>
            <p:nvSpPr>
              <p:cNvPr id="9" name="Inhaltsplatzhalter 3">
                <a:extLst>
                  <a:ext uri="{FF2B5EF4-FFF2-40B4-BE49-F238E27FC236}">
                    <a16:creationId xmlns:a16="http://schemas.microsoft.com/office/drawing/2014/main" id="{2BC96C8C-962C-42DF-A9D8-E8320306E167}"/>
                  </a:ext>
                </a:extLst>
              </p:cNvPr>
              <p:cNvSpPr txBox="1">
                <a:spLocks/>
              </p:cNvSpPr>
              <p:nvPr/>
            </p:nvSpPr>
            <p:spPr>
              <a:xfrm>
                <a:off x="904874" y="3862370"/>
                <a:ext cx="7339014" cy="2084186"/>
              </a:xfrm>
              <a:prstGeom prst="rect">
                <a:avLst/>
              </a:prstGeom>
            </p:spPr>
            <p:txBody>
              <a:bodyPr>
                <a:normAutofit lnSpcReduction="1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b="1" dirty="0">
                    <a:latin typeface="+mj-lt"/>
                  </a:rPr>
                  <a:t>Arbeitsauftrag:</a:t>
                </a:r>
              </a:p>
              <a:p>
                <a:pPr marL="0" indent="0">
                  <a:lnSpc>
                    <a:spcPct val="100000"/>
                  </a:lnSpc>
                </a:pPr>
                <a:endParaRPr lang="de-DE" b="1" dirty="0">
                  <a:latin typeface="+mj-lt"/>
                </a:endParaRPr>
              </a:p>
              <a:p>
                <a:pPr marL="0" indent="0">
                  <a:lnSpc>
                    <a:spcPct val="100000"/>
                  </a:lnSpc>
                </a:pPr>
                <a:r>
                  <a:rPr lang="de-DE" dirty="0">
                    <a:latin typeface="+mj-lt"/>
                  </a:rPr>
                  <a:t>Versuchen Sie </a:t>
                </a:r>
                <a:r>
                  <a:rPr lang="de-DE" u="sng" dirty="0">
                    <a:latin typeface="+mj-lt"/>
                  </a:rPr>
                  <a:t>mit der k </a:t>
                </a:r>
                <a:r>
                  <a:rPr lang="de-DE" u="sng" dirty="0" err="1">
                    <a:latin typeface="+mj-lt"/>
                  </a:rPr>
                  <a:t>Nearest</a:t>
                </a:r>
                <a:r>
                  <a:rPr lang="de-DE" u="sng" dirty="0">
                    <a:latin typeface="+mj-lt"/>
                  </a:rPr>
                  <a:t> </a:t>
                </a:r>
                <a:r>
                  <a:rPr lang="de-DE" u="sng" dirty="0" err="1">
                    <a:latin typeface="+mj-lt"/>
                  </a:rPr>
                  <a:t>Neighbor</a:t>
                </a:r>
                <a:r>
                  <a:rPr lang="de-DE" u="sng" dirty="0">
                    <a:latin typeface="+mj-lt"/>
                  </a:rPr>
                  <a:t>-Klassifikation </a:t>
                </a:r>
                <a:r>
                  <a:rPr lang="de-DE" dirty="0">
                    <a:latin typeface="+mj-lt"/>
                  </a:rPr>
                  <a:t>für </a:t>
                </a:r>
                <a14:m>
                  <m:oMath xmlns:m="http://schemas.openxmlformats.org/officeDocument/2006/math">
                    <m:r>
                      <a:rPr lang="de-DE" i="1" dirty="0" smtClean="0">
                        <a:latin typeface="Cambria Math" panose="02040503050406030204" pitchFamily="18" charset="0"/>
                      </a:rPr>
                      <m:t>𝑘</m:t>
                    </m:r>
                    <m:r>
                      <a:rPr lang="de-DE" i="1" dirty="0" smtClean="0">
                        <a:latin typeface="Cambria Math" panose="02040503050406030204" pitchFamily="18" charset="0"/>
                      </a:rPr>
                      <m:t> = 1 </m:t>
                    </m:r>
                  </m:oMath>
                </a14:m>
                <a:r>
                  <a:rPr lang="de-DE" dirty="0">
                    <a:latin typeface="+mj-lt"/>
                  </a:rPr>
                  <a:t>zu begründen, zu welcher Klasse der neue Einkaufswagen klassifiziert werden sollte. Versuchen Sie dabei sowohl einen Grund für den Hamsterkauf als auch einen Grund für den Familieneinkauf zu finden. </a:t>
                </a:r>
              </a:p>
            </p:txBody>
          </p:sp>
        </mc:Choice>
        <mc:Fallback xmlns="">
          <p:sp>
            <p:nvSpPr>
              <p:cNvPr id="9" name="Inhaltsplatzhalter 3">
                <a:extLst>
                  <a:ext uri="{FF2B5EF4-FFF2-40B4-BE49-F238E27FC236}">
                    <a16:creationId xmlns:a16="http://schemas.microsoft.com/office/drawing/2014/main" id="{2BC96C8C-962C-42DF-A9D8-E8320306E167}"/>
                  </a:ext>
                </a:extLst>
              </p:cNvPr>
              <p:cNvSpPr txBox="1">
                <a:spLocks noRot="1" noChangeAspect="1" noMove="1" noResize="1" noEditPoints="1" noAdjustHandles="1" noChangeArrowheads="1" noChangeShapeType="1" noTextEdit="1"/>
              </p:cNvSpPr>
              <p:nvPr/>
            </p:nvSpPr>
            <p:spPr>
              <a:xfrm>
                <a:off x="904874" y="3862370"/>
                <a:ext cx="7339014" cy="2084186"/>
              </a:xfrm>
              <a:prstGeom prst="rect">
                <a:avLst/>
              </a:prstGeom>
              <a:blipFill>
                <a:blip r:embed="rId3"/>
                <a:stretch>
                  <a:fillRect l="-831" t="-2933" r="-1246" b="-2346"/>
                </a:stretch>
              </a:blipFill>
            </p:spPr>
            <p:txBody>
              <a:bodyPr/>
              <a:lstStyle/>
              <a:p>
                <a:r>
                  <a:rPr lang="de-DE">
                    <a:noFill/>
                  </a:rPr>
                  <a:t> </a:t>
                </a:r>
              </a:p>
            </p:txBody>
          </p:sp>
        </mc:Fallback>
      </mc:AlternateContent>
      <p:grpSp>
        <p:nvGrpSpPr>
          <p:cNvPr id="8" name="Gruppieren 7">
            <a:extLst>
              <a:ext uri="{FF2B5EF4-FFF2-40B4-BE49-F238E27FC236}">
                <a16:creationId xmlns:a16="http://schemas.microsoft.com/office/drawing/2014/main" id="{7F72169D-6573-4617-8741-6013C7DF4B60}"/>
              </a:ext>
            </a:extLst>
          </p:cNvPr>
          <p:cNvGrpSpPr/>
          <p:nvPr/>
        </p:nvGrpSpPr>
        <p:grpSpPr>
          <a:xfrm>
            <a:off x="4883049" y="1440114"/>
            <a:ext cx="3778343" cy="2904491"/>
            <a:chOff x="5365657" y="1338515"/>
            <a:chExt cx="3778343" cy="2904491"/>
          </a:xfrm>
        </p:grpSpPr>
        <p:graphicFrame>
          <p:nvGraphicFramePr>
            <p:cNvPr id="11" name="Diagramm 10">
              <a:extLst>
                <a:ext uri="{FF2B5EF4-FFF2-40B4-BE49-F238E27FC236}">
                  <a16:creationId xmlns:a16="http://schemas.microsoft.com/office/drawing/2014/main" id="{EE6F5105-75B2-44BF-B008-F0A146845112}"/>
                </a:ext>
              </a:extLst>
            </p:cNvPr>
            <p:cNvGraphicFramePr>
              <a:graphicFrameLocks/>
            </p:cNvGraphicFramePr>
            <p:nvPr/>
          </p:nvGraphicFramePr>
          <p:xfrm>
            <a:off x="5365657" y="1398602"/>
            <a:ext cx="3479542" cy="2844404"/>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uppieren 6">
              <a:extLst>
                <a:ext uri="{FF2B5EF4-FFF2-40B4-BE49-F238E27FC236}">
                  <a16:creationId xmlns:a16="http://schemas.microsoft.com/office/drawing/2014/main" id="{D22A1500-7964-4F12-BC29-A84AFD304F6B}"/>
                </a:ext>
              </a:extLst>
            </p:cNvPr>
            <p:cNvGrpSpPr/>
            <p:nvPr/>
          </p:nvGrpSpPr>
          <p:grpSpPr>
            <a:xfrm>
              <a:off x="7337412" y="1338515"/>
              <a:ext cx="1806588" cy="873765"/>
              <a:chOff x="7337412" y="1338515"/>
              <a:chExt cx="1806588" cy="873765"/>
            </a:xfrm>
          </p:grpSpPr>
          <p:sp>
            <p:nvSpPr>
              <p:cNvPr id="2" name="Rechteck 1">
                <a:extLst>
                  <a:ext uri="{FF2B5EF4-FFF2-40B4-BE49-F238E27FC236}">
                    <a16:creationId xmlns:a16="http://schemas.microsoft.com/office/drawing/2014/main" id="{0636B4A9-6AA4-4597-9020-F21DED084901}"/>
                  </a:ext>
                </a:extLst>
              </p:cNvPr>
              <p:cNvSpPr/>
              <p:nvPr/>
            </p:nvSpPr>
            <p:spPr>
              <a:xfrm>
                <a:off x="7337412" y="1401734"/>
                <a:ext cx="1657188"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 name="Textfeld 2">
                <a:extLst>
                  <a:ext uri="{FF2B5EF4-FFF2-40B4-BE49-F238E27FC236}">
                    <a16:creationId xmlns:a16="http://schemas.microsoft.com/office/drawing/2014/main" id="{C2A9213F-A797-439C-888E-044AE48D4645}"/>
                  </a:ext>
                </a:extLst>
              </p:cNvPr>
              <p:cNvSpPr txBox="1"/>
              <p:nvPr/>
            </p:nvSpPr>
            <p:spPr>
              <a:xfrm>
                <a:off x="7633457" y="1338515"/>
                <a:ext cx="1510543" cy="873765"/>
              </a:xfrm>
              <a:prstGeom prst="rect">
                <a:avLst/>
              </a:prstGeom>
              <a:noFill/>
            </p:spPr>
            <p:txBody>
              <a:bodyPr wrap="square" rtlCol="0">
                <a:spAutoFit/>
              </a:bodyPr>
              <a:lstStyle/>
              <a:p>
                <a:pPr>
                  <a:lnSpc>
                    <a:spcPts val="2100"/>
                  </a:lnSpc>
                </a:pPr>
                <a:r>
                  <a:rPr lang="de-DE" sz="1300" dirty="0">
                    <a:latin typeface="Arial" panose="020B0604020202020204" pitchFamily="34" charset="0"/>
                    <a:cs typeface="Arial" panose="020B0604020202020204" pitchFamily="34" charset="0"/>
                  </a:rPr>
                  <a:t>Hamsterkauf</a:t>
                </a:r>
              </a:p>
              <a:p>
                <a:pPr>
                  <a:lnSpc>
                    <a:spcPts val="2100"/>
                  </a:lnSpc>
                </a:pPr>
                <a:r>
                  <a:rPr lang="de-DE" sz="1300" dirty="0">
                    <a:latin typeface="Arial" panose="020B0604020202020204" pitchFamily="34" charset="0"/>
                    <a:cs typeface="Arial" panose="020B0604020202020204" pitchFamily="34" charset="0"/>
                  </a:rPr>
                  <a:t>Familieneinkauf</a:t>
                </a:r>
              </a:p>
              <a:p>
                <a:pPr>
                  <a:lnSpc>
                    <a:spcPts val="2100"/>
                  </a:lnSpc>
                </a:pPr>
                <a:r>
                  <a:rPr lang="de-DE" sz="1300" dirty="0">
                    <a:latin typeface="Arial" panose="020B0604020202020204" pitchFamily="34" charset="0"/>
                    <a:cs typeface="Arial" panose="020B0604020202020204" pitchFamily="34" charset="0"/>
                  </a:rPr>
                  <a:t>nicht klassifiziert</a:t>
                </a:r>
              </a:p>
            </p:txBody>
          </p:sp>
          <p:sp>
            <p:nvSpPr>
              <p:cNvPr id="14" name="Ellipse 13">
                <a:extLst>
                  <a:ext uri="{FF2B5EF4-FFF2-40B4-BE49-F238E27FC236}">
                    <a16:creationId xmlns:a16="http://schemas.microsoft.com/office/drawing/2014/main" id="{4403E50E-BD2E-4ED0-A395-8F5006E8C29E}"/>
                  </a:ext>
                </a:extLst>
              </p:cNvPr>
              <p:cNvSpPr/>
              <p:nvPr/>
            </p:nvSpPr>
            <p:spPr>
              <a:xfrm>
                <a:off x="7425033" y="1950991"/>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6" name="Ellipse 15">
                <a:extLst>
                  <a:ext uri="{FF2B5EF4-FFF2-40B4-BE49-F238E27FC236}">
                    <a16:creationId xmlns:a16="http://schemas.microsoft.com/office/drawing/2014/main" id="{2B6D742A-635E-42EC-A311-4AD1BF987EAE}"/>
                  </a:ext>
                </a:extLst>
              </p:cNvPr>
              <p:cNvSpPr/>
              <p:nvPr/>
            </p:nvSpPr>
            <p:spPr>
              <a:xfrm>
                <a:off x="7425033" y="1679327"/>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DCC1D017-ED36-4BC7-89F6-DC35E55E0D53}"/>
                  </a:ext>
                </a:extLst>
              </p:cNvPr>
              <p:cNvSpPr/>
              <p:nvPr/>
            </p:nvSpPr>
            <p:spPr>
              <a:xfrm>
                <a:off x="7425033" y="1422416"/>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grpSp>
    </p:spTree>
    <p:extLst>
      <p:ext uri="{BB962C8B-B14F-4D97-AF65-F5344CB8AC3E}">
        <p14:creationId xmlns:p14="http://schemas.microsoft.com/office/powerpoint/2010/main" val="3228142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rader Verbinder 39">
            <a:extLst>
              <a:ext uri="{FF2B5EF4-FFF2-40B4-BE49-F238E27FC236}">
                <a16:creationId xmlns:a16="http://schemas.microsoft.com/office/drawing/2014/main" id="{23705BBC-6E20-4C57-BF5B-06A3D3ACD16B}"/>
              </a:ext>
            </a:extLst>
          </p:cNvPr>
          <p:cNvCxnSpPr>
            <a:cxnSpLocks/>
          </p:cNvCxnSpPr>
          <p:nvPr/>
        </p:nvCxnSpPr>
        <p:spPr>
          <a:xfrm>
            <a:off x="8506837" y="3690742"/>
            <a:ext cx="0" cy="474584"/>
          </a:xfrm>
          <a:prstGeom prst="line">
            <a:avLst/>
          </a:prstGeom>
          <a:ln w="28575">
            <a:solidFill>
              <a:schemeClr val="bg2"/>
            </a:solidFill>
            <a:prstDash val="sysDash"/>
            <a:tailEnd type="none" w="med" len="lg"/>
          </a:ln>
          <a:effectLst/>
        </p:spPr>
        <p:style>
          <a:lnRef idx="2">
            <a:schemeClr val="accent1"/>
          </a:lnRef>
          <a:fillRef idx="0">
            <a:schemeClr val="accent1"/>
          </a:fillRef>
          <a:effectRef idx="1">
            <a:schemeClr val="accent1"/>
          </a:effectRef>
          <a:fontRef idx="minor">
            <a:schemeClr val="tx1"/>
          </a:fontRef>
        </p:style>
      </p:cxnSp>
      <p:grpSp>
        <p:nvGrpSpPr>
          <p:cNvPr id="35" name="Gruppieren 34">
            <a:extLst>
              <a:ext uri="{FF2B5EF4-FFF2-40B4-BE49-F238E27FC236}">
                <a16:creationId xmlns:a16="http://schemas.microsoft.com/office/drawing/2014/main" id="{8BE05F3E-E2BF-4A73-B611-C8F999263911}"/>
              </a:ext>
            </a:extLst>
          </p:cNvPr>
          <p:cNvGrpSpPr/>
          <p:nvPr/>
        </p:nvGrpSpPr>
        <p:grpSpPr>
          <a:xfrm>
            <a:off x="6564549" y="3696004"/>
            <a:ext cx="1942289" cy="479050"/>
            <a:chOff x="6564549" y="3696004"/>
            <a:chExt cx="1942289" cy="479050"/>
          </a:xfrm>
        </p:grpSpPr>
        <p:cxnSp>
          <p:nvCxnSpPr>
            <p:cNvPr id="29" name="Gerader Verbinder 28">
              <a:extLst>
                <a:ext uri="{FF2B5EF4-FFF2-40B4-BE49-F238E27FC236}">
                  <a16:creationId xmlns:a16="http://schemas.microsoft.com/office/drawing/2014/main" id="{E47660FB-9D05-4DC7-87D3-1C335F928D72}"/>
                </a:ext>
              </a:extLst>
            </p:cNvPr>
            <p:cNvCxnSpPr>
              <a:cxnSpLocks/>
            </p:cNvCxnSpPr>
            <p:nvPr/>
          </p:nvCxnSpPr>
          <p:spPr>
            <a:xfrm>
              <a:off x="6564549" y="3696004"/>
              <a:ext cx="1942289" cy="8933"/>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701622EB-DB2C-4143-BFFB-BCA250ABDA64}"/>
                </a:ext>
              </a:extLst>
            </p:cNvPr>
            <p:cNvCxnSpPr>
              <a:cxnSpLocks/>
            </p:cNvCxnSpPr>
            <p:nvPr/>
          </p:nvCxnSpPr>
          <p:spPr>
            <a:xfrm>
              <a:off x="8506838" y="3700470"/>
              <a:ext cx="0" cy="474584"/>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448330"/>
                <a:ext cx="8044572" cy="4573091"/>
              </a:xfrm>
              <a:prstGeom prst="rect">
                <a:avLst/>
              </a:prstGeom>
            </p:spPr>
            <p:txBody>
              <a:bodyPr>
                <a:normAutofit lnSpcReduction="1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sz="2400" dirty="0">
                    <a:latin typeface="+mj-lt"/>
                  </a:rPr>
                  <a:t>Es werden Punkte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𝑥</m:t>
                            </m:r>
                          </m:e>
                          <m:sub>
                            <m:r>
                              <a:rPr lang="de-DE" sz="2400" b="0" i="1" smtClean="0">
                                <a:latin typeface="Cambria Math" panose="02040503050406030204" pitchFamily="18" charset="0"/>
                              </a:rPr>
                              <m:t>𝑎</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𝑦</m:t>
                            </m:r>
                          </m:e>
                          <m:sub>
                            <m:r>
                              <a:rPr lang="de-DE" sz="2400" b="0" i="1" smtClean="0">
                                <a:latin typeface="Cambria Math" panose="02040503050406030204" pitchFamily="18" charset="0"/>
                              </a:rPr>
                              <m:t>𝑎</m:t>
                            </m:r>
                          </m:sub>
                        </m:sSub>
                      </m:e>
                    </m:d>
                  </m:oMath>
                </a14:m>
                <a:r>
                  <a:rPr lang="de-DE" sz="2400" dirty="0">
                    <a:latin typeface="+mj-lt"/>
                  </a:rPr>
                  <a:t> und </a:t>
                </a:r>
                <a14:m>
                  <m:oMath xmlns:m="http://schemas.openxmlformats.org/officeDocument/2006/math">
                    <m:r>
                      <m:rPr>
                        <m:sty m:val="p"/>
                      </m:rPr>
                      <a:rPr lang="de-DE" sz="2400" b="0" i="0" smtClean="0">
                        <a:latin typeface="Cambria Math" panose="02040503050406030204" pitchFamily="18" charset="0"/>
                      </a:rPr>
                      <m:t>b</m:t>
                    </m:r>
                    <m:r>
                      <a:rPr lang="de-DE" sz="2400" i="1">
                        <a:latin typeface="Cambria Math" panose="02040503050406030204" pitchFamily="18" charset="0"/>
                      </a:rPr>
                      <m:t>= </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𝑥</m:t>
                            </m:r>
                          </m:e>
                          <m:sub>
                            <m:r>
                              <a:rPr lang="de-DE" sz="2400" b="0" i="1" smtClean="0">
                                <a:latin typeface="Cambria Math" panose="02040503050406030204" pitchFamily="18" charset="0"/>
                              </a:rPr>
                              <m:t>𝑏</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𝑏</m:t>
                            </m:r>
                          </m:sub>
                        </m:sSub>
                      </m:e>
                    </m:d>
                  </m:oMath>
                </a14:m>
                <a:r>
                  <a:rPr lang="de-DE" sz="2400" dirty="0">
                    <a:latin typeface="+mj-lt"/>
                  </a:rPr>
                  <a:t> im </a:t>
                </a:r>
                <a:r>
                  <a:rPr lang="de-DE" sz="2400" dirty="0">
                    <a:latin typeface="Cambria Math" panose="02040503050406030204" pitchFamily="18" charset="0"/>
                    <a:ea typeface="Cambria Math" panose="02040503050406030204" pitchFamily="18" charset="0"/>
                  </a:rPr>
                  <a:t>ℝ</a:t>
                </a:r>
                <a:r>
                  <a:rPr lang="de-DE" sz="2400" baseline="30000" dirty="0">
                    <a:latin typeface="Cambria Math" panose="02040503050406030204" pitchFamily="18" charset="0"/>
                    <a:ea typeface="Cambria Math" panose="02040503050406030204" pitchFamily="18" charset="0"/>
                  </a:rPr>
                  <a:t>2</a:t>
                </a:r>
                <a:r>
                  <a:rPr lang="de-DE" sz="2400" dirty="0">
                    <a:latin typeface="+mj-lt"/>
                  </a:rPr>
                  <a:t> betrachtet. Es gibt unterschiedliche Möglichkeiten, den Abstand </a:t>
                </a:r>
                <a14:m>
                  <m:oMath xmlns:m="http://schemas.openxmlformats.org/officeDocument/2006/math">
                    <m:r>
                      <a:rPr lang="de-DE" sz="2400" b="0" i="1" smtClean="0">
                        <a:latin typeface="Cambria Math" panose="02040503050406030204" pitchFamily="18" charset="0"/>
                      </a:rPr>
                      <m:t>𝑑</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e>
                    </m:d>
                  </m:oMath>
                </a14:m>
                <a:r>
                  <a:rPr lang="de-DE" sz="2400" dirty="0">
                    <a:latin typeface="+mj-lt"/>
                  </a:rPr>
                  <a:t> der Punkte zu bestimmen, beispielsweise:</a:t>
                </a:r>
              </a:p>
              <a:p>
                <a:pPr marL="0" indent="0">
                  <a:lnSpc>
                    <a:spcPct val="100000"/>
                  </a:lnSpc>
                </a:pPr>
                <a:endParaRPr lang="de-DE" dirty="0">
                  <a:latin typeface="+mj-lt"/>
                </a:endParaRPr>
              </a:p>
              <a:p>
                <a:pPr>
                  <a:lnSpc>
                    <a:spcPct val="100000"/>
                  </a:lnSpc>
                  <a:buFontTx/>
                  <a:buBlip>
                    <a:blip r:embed="rId2"/>
                  </a:buBlip>
                </a:pPr>
                <a:r>
                  <a:rPr lang="de-DE" sz="2400" dirty="0">
                    <a:latin typeface="+mj-lt"/>
                  </a:rPr>
                  <a:t>Euklidische Metrik:</a:t>
                </a:r>
              </a:p>
              <a:p>
                <a:pPr marL="0" indent="0">
                  <a:lnSpc>
                    <a:spcPct val="100000"/>
                  </a:lnSpc>
                </a:pPr>
                <a:endParaRPr lang="de-DE" sz="600" dirty="0">
                  <a:latin typeface="+mj-lt"/>
                </a:endParaRPr>
              </a:p>
              <a:p>
                <a:pPr marL="0" indent="0">
                  <a:lnSpc>
                    <a:spcPct val="100000"/>
                  </a:lnSpc>
                </a:pPr>
                <a:r>
                  <a:rPr lang="de-DE" sz="2200" b="0" dirty="0"/>
                  <a:t>    </a:t>
                </a:r>
                <a14:m>
                  <m:oMath xmlns:m="http://schemas.openxmlformats.org/officeDocument/2006/math">
                    <m:r>
                      <a:rPr lang="de-DE" sz="2200" b="0" i="1" smtClean="0">
                        <a:latin typeface="Cambria Math" panose="02040503050406030204" pitchFamily="18" charset="0"/>
                      </a:rPr>
                      <m:t>𝑑</m:t>
                    </m:r>
                    <m:d>
                      <m:dPr>
                        <m:ctrlPr>
                          <a:rPr lang="de-DE" sz="2200" b="0" i="1" smtClean="0">
                            <a:latin typeface="Cambria Math" panose="02040503050406030204" pitchFamily="18" charset="0"/>
                          </a:rPr>
                        </m:ctrlPr>
                      </m:dPr>
                      <m:e>
                        <m:r>
                          <a:rPr lang="de-DE" sz="2200" b="0" i="1" smtClean="0">
                            <a:latin typeface="Cambria Math" panose="02040503050406030204" pitchFamily="18" charset="0"/>
                          </a:rPr>
                          <m:t>𝑎</m:t>
                        </m:r>
                        <m:r>
                          <a:rPr lang="de-DE" sz="2200" b="0" i="1" smtClean="0">
                            <a:latin typeface="Cambria Math" panose="02040503050406030204" pitchFamily="18" charset="0"/>
                          </a:rPr>
                          <m:t>,</m:t>
                        </m:r>
                        <m:r>
                          <a:rPr lang="de-DE" sz="2200" b="0" i="1" smtClean="0">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𝑥</m:t>
                                    </m:r>
                                  </m:e>
                                  <m:sub>
                                    <m:r>
                                      <a:rPr lang="de-DE" sz="2200" b="0" i="1" smtClean="0">
                                        <a:latin typeface="Cambria Math" panose="02040503050406030204" pitchFamily="18" charset="0"/>
                                      </a:rPr>
                                      <m:t>𝑎</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𝑥</m:t>
                                    </m:r>
                                  </m:e>
                                  <m:sub>
                                    <m:r>
                                      <a:rPr lang="de-DE" sz="2200" b="0" i="1" smtClean="0">
                                        <a:latin typeface="Cambria Math" panose="02040503050406030204" pitchFamily="18" charset="0"/>
                                      </a:rPr>
                                      <m:t>𝑏</m:t>
                                    </m:r>
                                  </m:sub>
                                </m:sSub>
                              </m:e>
                            </m:d>
                          </m:e>
                          <m:sup>
                            <m:r>
                              <a:rPr lang="de-DE" sz="2200" b="0" i="1" smtClean="0">
                                <a:latin typeface="Cambria Math" panose="02040503050406030204" pitchFamily="18" charset="0"/>
                              </a:rPr>
                              <m:t>2</m:t>
                            </m:r>
                          </m:sup>
                        </m:sSup>
                        <m:r>
                          <a:rPr lang="de-DE" sz="2200" b="0" i="1" smtClean="0">
                            <a:latin typeface="Cambria Math" panose="02040503050406030204" pitchFamily="18" charset="0"/>
                          </a:rPr>
                          <m:t>+</m:t>
                        </m:r>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𝑦</m:t>
                                    </m:r>
                                  </m:e>
                                  <m:sub>
                                    <m:r>
                                      <a:rPr lang="de-DE" sz="2200" b="0" i="1" smtClean="0">
                                        <a:latin typeface="Cambria Math" panose="02040503050406030204" pitchFamily="18" charset="0"/>
                                      </a:rPr>
                                      <m:t>𝑎</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𝑦</m:t>
                                    </m:r>
                                  </m:e>
                                  <m:sub>
                                    <m:r>
                                      <a:rPr lang="de-DE" sz="2200" b="0" i="1" smtClean="0">
                                        <a:latin typeface="Cambria Math" panose="02040503050406030204" pitchFamily="18" charset="0"/>
                                      </a:rPr>
                                      <m:t>𝑏</m:t>
                                    </m:r>
                                  </m:sub>
                                </m:sSub>
                              </m:e>
                            </m:d>
                          </m:e>
                          <m:sup>
                            <m:r>
                              <a:rPr lang="de-DE" sz="2200" b="0" i="1" smtClean="0">
                                <a:latin typeface="Cambria Math" panose="02040503050406030204" pitchFamily="18" charset="0"/>
                              </a:rPr>
                              <m:t>2</m:t>
                            </m:r>
                          </m:sup>
                        </m:sSup>
                      </m:e>
                    </m:rad>
                  </m:oMath>
                </a14:m>
                <a:endParaRPr lang="de-DE" sz="2200" dirty="0">
                  <a:latin typeface="+mj-lt"/>
                </a:endParaRPr>
              </a:p>
              <a:p>
                <a:pPr marL="0" indent="0">
                  <a:lnSpc>
                    <a:spcPct val="100000"/>
                  </a:lnSpc>
                </a:pPr>
                <a:endParaRPr lang="de-DE" sz="2400" dirty="0">
                  <a:latin typeface="+mj-lt"/>
                </a:endParaRPr>
              </a:p>
              <a:p>
                <a:pPr>
                  <a:lnSpc>
                    <a:spcPct val="100000"/>
                  </a:lnSpc>
                  <a:buFontTx/>
                  <a:buBlip>
                    <a:blip r:embed="rId2"/>
                  </a:buBlip>
                </a:pPr>
                <a:r>
                  <a:rPr lang="de-DE" sz="2400" dirty="0">
                    <a:latin typeface="+mj-lt"/>
                  </a:rPr>
                  <a:t>Betragsmetrik:</a:t>
                </a:r>
              </a:p>
              <a:p>
                <a:pPr marL="0" indent="0">
                  <a:lnSpc>
                    <a:spcPct val="100000"/>
                  </a:lnSpc>
                </a:pPr>
                <a:endParaRPr lang="de-DE" sz="600" dirty="0">
                  <a:latin typeface="+mj-lt"/>
                </a:endParaRPr>
              </a:p>
              <a:p>
                <a:pPr marL="0" indent="0">
                  <a:lnSpc>
                    <a:spcPct val="10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i="1">
                            <a:latin typeface="Cambria Math" panose="02040503050406030204" pitchFamily="18" charset="0"/>
                          </a:rPr>
                          <m:t>𝑎</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𝑏</m:t>
                            </m:r>
                          </m:sub>
                        </m:sSub>
                      </m:e>
                    </m:d>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𝑏</m:t>
                            </m:r>
                          </m:sub>
                        </m:sSub>
                      </m:e>
                    </m:d>
                  </m:oMath>
                </a14:m>
                <a:endParaRPr lang="de-DE" sz="2200" dirty="0">
                  <a:latin typeface="+mj-lt"/>
                </a:endParaRPr>
              </a:p>
              <a:p>
                <a:pPr marL="0" indent="0">
                  <a:lnSpc>
                    <a:spcPct val="100000"/>
                  </a:lnSpc>
                </a:pPr>
                <a:endParaRPr lang="de-DE" sz="2400" dirty="0">
                  <a:latin typeface="+mj-lt"/>
                </a:endParaRPr>
              </a:p>
              <a:p>
                <a:pPr>
                  <a:lnSpc>
                    <a:spcPct val="100000"/>
                  </a:lnSpc>
                  <a:buFontTx/>
                  <a:buBlip>
                    <a:blip r:embed="rId2"/>
                  </a:buBlip>
                </a:pPr>
                <a:r>
                  <a:rPr lang="de-DE" sz="2400" dirty="0">
                    <a:latin typeface="+mj-lt"/>
                  </a:rPr>
                  <a:t>Maximumsmetrik:</a:t>
                </a:r>
              </a:p>
              <a:p>
                <a:pPr marL="0" indent="0">
                  <a:lnSpc>
                    <a:spcPct val="100000"/>
                  </a:lnSpc>
                </a:pPr>
                <a:endParaRPr lang="de-DE" sz="600" dirty="0">
                  <a:latin typeface="+mj-lt"/>
                </a:endParaRPr>
              </a:p>
              <a:p>
                <a:pPr marL="0" indent="0">
                  <a:lnSpc>
                    <a:spcPct val="10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i="1">
                            <a:latin typeface="Cambria Math" panose="02040503050406030204" pitchFamily="18" charset="0"/>
                          </a:rPr>
                          <m:t>𝑎</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b="0" i="0" smtClean="0">
                        <a:latin typeface="Cambria Math" panose="02040503050406030204" pitchFamily="18" charset="0"/>
                      </a:rPr>
                      <m:t>max</m:t>
                    </m:r>
                    <m:r>
                      <a:rPr lang="de-DE" sz="2200" b="0" i="0" smtClean="0">
                        <a:latin typeface="Cambria Math" panose="02040503050406030204" pitchFamily="18" charset="0"/>
                      </a:rPr>
                      <m:t> </m:t>
                    </m:r>
                    <m:d>
                      <m:dPr>
                        <m:begChr m:val="{"/>
                        <m:endChr m:val="}"/>
                        <m:ctrlPr>
                          <a:rPr lang="de-DE" sz="2200" i="1" smtClean="0">
                            <a:latin typeface="Cambria Math" panose="02040503050406030204" pitchFamily="18" charset="0"/>
                          </a:rPr>
                        </m:ctrlPr>
                      </m:dPr>
                      <m:e>
                        <m:d>
                          <m:dPr>
                            <m:begChr m:val="|"/>
                            <m:endChr m:val="|"/>
                            <m:ctrlPr>
                              <a:rPr lang="de-DE" sz="2200" i="1">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𝑥</m:t>
                                </m:r>
                              </m:e>
                              <m:sub>
                                <m:r>
                                  <a:rPr lang="de-DE" sz="2200" i="1">
                                    <a:latin typeface="Cambria Math" panose="02040503050406030204" pitchFamily="18" charset="0"/>
                                  </a:rPr>
                                  <m:t>𝑏</m:t>
                                </m:r>
                              </m:sub>
                            </m:sSub>
                          </m:e>
                        </m:d>
                        <m:r>
                          <a:rPr lang="de-DE" sz="2200" i="1">
                            <a:latin typeface="Cambria Math" panose="02040503050406030204" pitchFamily="18" charset="0"/>
                          </a:rPr>
                          <m:t> , </m:t>
                        </m:r>
                        <m:d>
                          <m:dPr>
                            <m:begChr m:val="|"/>
                            <m:endChr m:val="|"/>
                            <m:ctrlPr>
                              <a:rPr lang="de-DE" sz="2200" i="1">
                                <a:latin typeface="Cambria Math" panose="02040503050406030204" pitchFamily="18" charset="0"/>
                              </a:rPr>
                            </m:ctrlPr>
                          </m:dPr>
                          <m:e>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𝑎</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𝑦</m:t>
                                </m:r>
                              </m:e>
                              <m:sub>
                                <m:r>
                                  <a:rPr lang="de-DE" sz="2200" i="1">
                                    <a:latin typeface="Cambria Math" panose="02040503050406030204" pitchFamily="18" charset="0"/>
                                  </a:rPr>
                                  <m:t>𝑏</m:t>
                                </m:r>
                              </m:sub>
                            </m:sSub>
                          </m:e>
                        </m:d>
                      </m:e>
                    </m:d>
                  </m:oMath>
                </a14:m>
                <a:endParaRPr lang="de-DE" sz="2200"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448330"/>
                <a:ext cx="8044572" cy="4573091"/>
              </a:xfrm>
              <a:prstGeom prst="rect">
                <a:avLst/>
              </a:prstGeom>
              <a:blipFill>
                <a:blip r:embed="rId3"/>
                <a:stretch>
                  <a:fillRect l="-1136" t="-1867" b="-533"/>
                </a:stretch>
              </a:blipFill>
            </p:spPr>
            <p:txBody>
              <a:bodyPr/>
              <a:lstStyle/>
              <a:p>
                <a:r>
                  <a:rPr lang="de-DE">
                    <a:noFill/>
                  </a:rPr>
                  <a:t> </a:t>
                </a:r>
              </a:p>
            </p:txBody>
          </p:sp>
        </mc:Fallback>
      </mc:AlternateContent>
      <p:cxnSp>
        <p:nvCxnSpPr>
          <p:cNvPr id="38" name="Gerader Verbinder 37">
            <a:extLst>
              <a:ext uri="{FF2B5EF4-FFF2-40B4-BE49-F238E27FC236}">
                <a16:creationId xmlns:a16="http://schemas.microsoft.com/office/drawing/2014/main" id="{3D350CA4-D43F-4753-B94E-8BE8E533754B}"/>
              </a:ext>
            </a:extLst>
          </p:cNvPr>
          <p:cNvCxnSpPr>
            <a:cxnSpLocks/>
          </p:cNvCxnSpPr>
          <p:nvPr/>
        </p:nvCxnSpPr>
        <p:spPr>
          <a:xfrm>
            <a:off x="6564549" y="3667741"/>
            <a:ext cx="1942289" cy="8933"/>
          </a:xfrm>
          <a:prstGeom prst="line">
            <a:avLst/>
          </a:prstGeom>
          <a:ln w="38100">
            <a:solidFill>
              <a:schemeClr val="accent6">
                <a:lumMod val="7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Unterschiedliche Metriken in </a:t>
            </a:r>
            <a:r>
              <a:rPr lang="de-DE" sz="3200" dirty="0">
                <a:latin typeface="Cambria Math" panose="02040503050406030204" pitchFamily="18" charset="0"/>
                <a:ea typeface="Cambria Math" panose="02040503050406030204" pitchFamily="18" charset="0"/>
              </a:rPr>
              <a:t>ℝ</a:t>
            </a:r>
            <a:r>
              <a:rPr lang="de-DE" sz="3200" baseline="30000" dirty="0">
                <a:latin typeface="Cambria Math" panose="02040503050406030204" pitchFamily="18" charset="0"/>
                <a:ea typeface="Cambria Math" panose="02040503050406030204" pitchFamily="18" charset="0"/>
                <a:cs typeface="Times New Roman" panose="02020603050405020304" pitchFamily="18" charset="0"/>
              </a:rPr>
              <a:t>2</a:t>
            </a:r>
          </a:p>
        </p:txBody>
      </p:sp>
      <p:cxnSp>
        <p:nvCxnSpPr>
          <p:cNvPr id="17" name="Gerader Verbinder 16">
            <a:extLst>
              <a:ext uri="{FF2B5EF4-FFF2-40B4-BE49-F238E27FC236}">
                <a16:creationId xmlns:a16="http://schemas.microsoft.com/office/drawing/2014/main" id="{7646B89C-6287-47B5-9422-6D932C199674}"/>
              </a:ext>
            </a:extLst>
          </p:cNvPr>
          <p:cNvCxnSpPr>
            <a:cxnSpLocks/>
            <a:endCxn id="8" idx="6"/>
          </p:cNvCxnSpPr>
          <p:nvPr/>
        </p:nvCxnSpPr>
        <p:spPr>
          <a:xfrm>
            <a:off x="6564549" y="3691914"/>
            <a:ext cx="2019690" cy="483141"/>
          </a:xfrm>
          <a:prstGeom prst="line">
            <a:avLst/>
          </a:prstGeom>
          <a:ln w="28575">
            <a:solidFill>
              <a:srgbClr val="00B050"/>
            </a:solidFill>
            <a:tailEnd type="none" w="med" len="lg"/>
          </a:ln>
          <a:effectLst/>
        </p:spPr>
        <p:style>
          <a:lnRef idx="2">
            <a:schemeClr val="accent1"/>
          </a:lnRef>
          <a:fillRef idx="0">
            <a:schemeClr val="accent1"/>
          </a:fillRef>
          <a:effectRef idx="1">
            <a:schemeClr val="accent1"/>
          </a:effectRef>
          <a:fontRef idx="minor">
            <a:schemeClr val="tx1"/>
          </a:fontRef>
        </p:style>
      </p:cxnSp>
      <p:grpSp>
        <p:nvGrpSpPr>
          <p:cNvPr id="9" name="Gruppieren 8">
            <a:extLst>
              <a:ext uri="{FF2B5EF4-FFF2-40B4-BE49-F238E27FC236}">
                <a16:creationId xmlns:a16="http://schemas.microsoft.com/office/drawing/2014/main" id="{8D4570EB-FC53-4D35-A285-EBA5C917FB9D}"/>
              </a:ext>
            </a:extLst>
          </p:cNvPr>
          <p:cNvGrpSpPr/>
          <p:nvPr/>
        </p:nvGrpSpPr>
        <p:grpSpPr>
          <a:xfrm>
            <a:off x="5691814" y="3287402"/>
            <a:ext cx="3452186" cy="1287991"/>
            <a:chOff x="5690681" y="3545049"/>
            <a:chExt cx="3452186" cy="1287991"/>
          </a:xfrm>
        </p:grpSpPr>
        <p:sp>
          <p:nvSpPr>
            <p:cNvPr id="7" name="Ellipse 6">
              <a:extLst>
                <a:ext uri="{FF2B5EF4-FFF2-40B4-BE49-F238E27FC236}">
                  <a16:creationId xmlns:a16="http://schemas.microsoft.com/office/drawing/2014/main" id="{DAB69901-2673-4C4C-BF2F-86C7E1FECE3E}"/>
                </a:ext>
              </a:extLst>
            </p:cNvPr>
            <p:cNvSpPr/>
            <p:nvPr/>
          </p:nvSpPr>
          <p:spPr>
            <a:xfrm>
              <a:off x="6486016" y="3872957"/>
              <a:ext cx="154800" cy="153209"/>
            </a:xfrm>
            <a:prstGeom prst="ellipse">
              <a:avLst/>
            </a:prstGeom>
            <a:solidFill>
              <a:schemeClr val="tx1">
                <a:lumMod val="50000"/>
                <a:lumOff val="50000"/>
              </a:schemeClr>
            </a:solidFill>
            <a:ln w="6350">
              <a:solidFill>
                <a:schemeClr val="tx1">
                  <a:lumMod val="50000"/>
                  <a:lumOff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8" name="Ellipse 7">
              <a:extLst>
                <a:ext uri="{FF2B5EF4-FFF2-40B4-BE49-F238E27FC236}">
                  <a16:creationId xmlns:a16="http://schemas.microsoft.com/office/drawing/2014/main" id="{3BDF3466-4D02-4CB5-9816-D0FF0A01A70C}"/>
                </a:ext>
              </a:extLst>
            </p:cNvPr>
            <p:cNvSpPr/>
            <p:nvPr/>
          </p:nvSpPr>
          <p:spPr>
            <a:xfrm>
              <a:off x="8428306" y="4356097"/>
              <a:ext cx="154800" cy="153209"/>
            </a:xfrm>
            <a:prstGeom prst="ellipse">
              <a:avLst/>
            </a:prstGeom>
            <a:solidFill>
              <a:schemeClr val="tx1">
                <a:lumMod val="50000"/>
                <a:lumOff val="50000"/>
              </a:schemeClr>
            </a:solidFill>
            <a:ln w="6350">
              <a:solidFill>
                <a:schemeClr val="tx1">
                  <a:lumMod val="50000"/>
                  <a:lumOff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987CB64-1540-40E0-8EE9-764D9328DC8E}"/>
                    </a:ext>
                  </a:extLst>
                </p:cNvPr>
                <p:cNvSpPr txBox="1"/>
                <p:nvPr/>
              </p:nvSpPr>
              <p:spPr>
                <a:xfrm>
                  <a:off x="5690681" y="3545049"/>
                  <a:ext cx="127432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de-DE" sz="1400" b="0" i="1" smtClean="0">
                            <a:solidFill>
                              <a:schemeClr val="tx1">
                                <a:lumMod val="50000"/>
                                <a:lumOff val="50000"/>
                              </a:schemeClr>
                            </a:solidFill>
                            <a:latin typeface="Cambria Math" panose="02040503050406030204" pitchFamily="18" charset="0"/>
                          </a:rPr>
                          <m:t>𝑎</m:t>
                        </m:r>
                        <m:r>
                          <a:rPr lang="de-DE" sz="1400" b="0" i="1" smtClean="0">
                            <a:solidFill>
                              <a:schemeClr val="tx1">
                                <a:lumMod val="50000"/>
                                <a:lumOff val="50000"/>
                              </a:schemeClr>
                            </a:solidFill>
                            <a:latin typeface="Cambria Math" panose="02040503050406030204" pitchFamily="18" charset="0"/>
                          </a:rPr>
                          <m:t>=</m:t>
                        </m:r>
                        <m:d>
                          <m:dPr>
                            <m:ctrlPr>
                              <a:rPr lang="de-DE" sz="1400" b="0" i="1" smtClean="0">
                                <a:solidFill>
                                  <a:schemeClr val="tx1">
                                    <a:lumMod val="50000"/>
                                    <a:lumOff val="50000"/>
                                  </a:schemeClr>
                                </a:solidFill>
                                <a:latin typeface="Cambria Math" panose="02040503050406030204" pitchFamily="18" charset="0"/>
                              </a:rPr>
                            </m:ctrlPr>
                          </m:dPr>
                          <m:e>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𝑥</m:t>
                                </m:r>
                              </m:e>
                              <m:sub>
                                <m:r>
                                  <a:rPr lang="de-DE" sz="1400" b="0" i="1" smtClean="0">
                                    <a:solidFill>
                                      <a:schemeClr val="tx1">
                                        <a:lumMod val="50000"/>
                                        <a:lumOff val="50000"/>
                                      </a:schemeClr>
                                    </a:solidFill>
                                    <a:latin typeface="Cambria Math" panose="02040503050406030204" pitchFamily="18" charset="0"/>
                                  </a:rPr>
                                  <m:t>𝑎</m:t>
                                </m:r>
                              </m:sub>
                            </m:sSub>
                            <m:r>
                              <a:rPr lang="de-DE" sz="1400" b="0" i="1" smtClean="0">
                                <a:solidFill>
                                  <a:schemeClr val="tx1">
                                    <a:lumMod val="50000"/>
                                    <a:lumOff val="50000"/>
                                  </a:schemeClr>
                                </a:solidFill>
                                <a:latin typeface="Cambria Math" panose="02040503050406030204" pitchFamily="18" charset="0"/>
                              </a:rPr>
                              <m:t>,</m:t>
                            </m:r>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𝑦</m:t>
                                </m:r>
                              </m:e>
                              <m:sub>
                                <m:r>
                                  <a:rPr lang="de-DE" sz="1400" b="0" i="1" smtClean="0">
                                    <a:solidFill>
                                      <a:schemeClr val="tx1">
                                        <a:lumMod val="50000"/>
                                        <a:lumOff val="50000"/>
                                      </a:schemeClr>
                                    </a:solidFill>
                                    <a:latin typeface="Cambria Math" panose="02040503050406030204" pitchFamily="18" charset="0"/>
                                  </a:rPr>
                                  <m:t>𝑎</m:t>
                                </m:r>
                              </m:sub>
                            </m:sSub>
                          </m:e>
                        </m:d>
                      </m:oMath>
                    </m:oMathPara>
                  </a14:m>
                  <a:endParaRPr lang="de-DE" sz="1400" i="1" dirty="0" err="1">
                    <a:solidFill>
                      <a:schemeClr val="tx1">
                        <a:lumMod val="50000"/>
                        <a:lumOff val="50000"/>
                      </a:schemeClr>
                    </a:solidFill>
                    <a:latin typeface="Arial" panose="020B0604020202020204" pitchFamily="34" charset="0"/>
                    <a:cs typeface="Arial" panose="020B0604020202020204" pitchFamily="34" charset="0"/>
                  </a:endParaRPr>
                </a:p>
              </p:txBody>
            </p:sp>
          </mc:Choice>
          <mc:Fallback xmlns="">
            <p:sp>
              <p:nvSpPr>
                <p:cNvPr id="4" name="Textfeld 3">
                  <a:extLst>
                    <a:ext uri="{FF2B5EF4-FFF2-40B4-BE49-F238E27FC236}">
                      <a16:creationId xmlns:a16="http://schemas.microsoft.com/office/drawing/2014/main" id="{5987CB64-1540-40E0-8EE9-764D9328DC8E}"/>
                    </a:ext>
                  </a:extLst>
                </p:cNvPr>
                <p:cNvSpPr txBox="1">
                  <a:spLocks noRot="1" noChangeAspect="1" noMove="1" noResize="1" noEditPoints="1" noAdjustHandles="1" noChangeArrowheads="1" noChangeShapeType="1" noTextEdit="1"/>
                </p:cNvSpPr>
                <p:nvPr/>
              </p:nvSpPr>
              <p:spPr>
                <a:xfrm>
                  <a:off x="5690681" y="3545049"/>
                  <a:ext cx="1274323" cy="307777"/>
                </a:xfrm>
                <a:prstGeom prst="rect">
                  <a:avLst/>
                </a:prstGeom>
                <a:blipFill>
                  <a:blip r:embed="rId4"/>
                  <a:stretch>
                    <a:fillRect b="-19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AC53FCF-0FF3-404C-956C-03DF76FBCEF4}"/>
                    </a:ext>
                  </a:extLst>
                </p:cNvPr>
                <p:cNvSpPr txBox="1"/>
                <p:nvPr/>
              </p:nvSpPr>
              <p:spPr>
                <a:xfrm>
                  <a:off x="7868544" y="4525263"/>
                  <a:ext cx="127432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de-DE" sz="1400" b="0" i="1" smtClean="0">
                            <a:solidFill>
                              <a:schemeClr val="tx1">
                                <a:lumMod val="50000"/>
                                <a:lumOff val="50000"/>
                              </a:schemeClr>
                            </a:solidFill>
                            <a:latin typeface="Cambria Math" panose="02040503050406030204" pitchFamily="18" charset="0"/>
                          </a:rPr>
                          <m:t>𝑏</m:t>
                        </m:r>
                        <m:r>
                          <a:rPr lang="de-DE" sz="1400" b="0" i="1" smtClean="0">
                            <a:solidFill>
                              <a:schemeClr val="tx1">
                                <a:lumMod val="50000"/>
                                <a:lumOff val="50000"/>
                              </a:schemeClr>
                            </a:solidFill>
                            <a:latin typeface="Cambria Math" panose="02040503050406030204" pitchFamily="18" charset="0"/>
                          </a:rPr>
                          <m:t>=</m:t>
                        </m:r>
                        <m:d>
                          <m:dPr>
                            <m:ctrlPr>
                              <a:rPr lang="de-DE" sz="1400" b="0" i="1" smtClean="0">
                                <a:solidFill>
                                  <a:schemeClr val="tx1">
                                    <a:lumMod val="50000"/>
                                    <a:lumOff val="50000"/>
                                  </a:schemeClr>
                                </a:solidFill>
                                <a:latin typeface="Cambria Math" panose="02040503050406030204" pitchFamily="18" charset="0"/>
                              </a:rPr>
                            </m:ctrlPr>
                          </m:dPr>
                          <m:e>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𝑥</m:t>
                                </m:r>
                              </m:e>
                              <m:sub>
                                <m:r>
                                  <a:rPr lang="de-DE" sz="1400" b="0" i="1" smtClean="0">
                                    <a:solidFill>
                                      <a:schemeClr val="tx1">
                                        <a:lumMod val="50000"/>
                                        <a:lumOff val="50000"/>
                                      </a:schemeClr>
                                    </a:solidFill>
                                    <a:latin typeface="Cambria Math" panose="02040503050406030204" pitchFamily="18" charset="0"/>
                                  </a:rPr>
                                  <m:t>𝑏</m:t>
                                </m:r>
                              </m:sub>
                            </m:sSub>
                            <m:r>
                              <a:rPr lang="de-DE" sz="1400" b="0" i="1" smtClean="0">
                                <a:solidFill>
                                  <a:schemeClr val="tx1">
                                    <a:lumMod val="50000"/>
                                    <a:lumOff val="50000"/>
                                  </a:schemeClr>
                                </a:solidFill>
                                <a:latin typeface="Cambria Math" panose="02040503050406030204" pitchFamily="18" charset="0"/>
                              </a:rPr>
                              <m:t>,</m:t>
                            </m:r>
                            <m:sSub>
                              <m:sSubPr>
                                <m:ctrlPr>
                                  <a:rPr lang="de-DE" sz="1400" b="0" i="1" smtClean="0">
                                    <a:solidFill>
                                      <a:schemeClr val="tx1">
                                        <a:lumMod val="50000"/>
                                        <a:lumOff val="50000"/>
                                      </a:schemeClr>
                                    </a:solidFill>
                                    <a:latin typeface="Cambria Math" panose="02040503050406030204" pitchFamily="18" charset="0"/>
                                  </a:rPr>
                                </m:ctrlPr>
                              </m:sSubPr>
                              <m:e>
                                <m:r>
                                  <a:rPr lang="de-DE" sz="1400" b="0" i="1" smtClean="0">
                                    <a:solidFill>
                                      <a:schemeClr val="tx1">
                                        <a:lumMod val="50000"/>
                                        <a:lumOff val="50000"/>
                                      </a:schemeClr>
                                    </a:solidFill>
                                    <a:latin typeface="Cambria Math" panose="02040503050406030204" pitchFamily="18" charset="0"/>
                                  </a:rPr>
                                  <m:t>𝑦</m:t>
                                </m:r>
                              </m:e>
                              <m:sub>
                                <m:r>
                                  <a:rPr lang="de-DE" sz="1400" b="0" i="1" smtClean="0">
                                    <a:solidFill>
                                      <a:schemeClr val="tx1">
                                        <a:lumMod val="50000"/>
                                        <a:lumOff val="50000"/>
                                      </a:schemeClr>
                                    </a:solidFill>
                                    <a:latin typeface="Cambria Math" panose="02040503050406030204" pitchFamily="18" charset="0"/>
                                  </a:rPr>
                                  <m:t>𝑏</m:t>
                                </m:r>
                              </m:sub>
                            </m:sSub>
                          </m:e>
                        </m:d>
                      </m:oMath>
                    </m:oMathPara>
                  </a14:m>
                  <a:endParaRPr lang="de-DE" sz="1400" i="1" dirty="0" err="1">
                    <a:solidFill>
                      <a:schemeClr val="tx1">
                        <a:lumMod val="50000"/>
                        <a:lumOff val="50000"/>
                      </a:schemeClr>
                    </a:solidFill>
                    <a:latin typeface="Arial" panose="020B0604020202020204" pitchFamily="34" charset="0"/>
                    <a:cs typeface="Arial" panose="020B0604020202020204" pitchFamily="34" charset="0"/>
                  </a:endParaRPr>
                </a:p>
              </p:txBody>
            </p:sp>
          </mc:Choice>
          <mc:Fallback xmlns="">
            <p:sp>
              <p:nvSpPr>
                <p:cNvPr id="12" name="Textfeld 11">
                  <a:extLst>
                    <a:ext uri="{FF2B5EF4-FFF2-40B4-BE49-F238E27FC236}">
                      <a16:creationId xmlns:a16="http://schemas.microsoft.com/office/drawing/2014/main" id="{BAC53FCF-0FF3-404C-956C-03DF76FBCEF4}"/>
                    </a:ext>
                  </a:extLst>
                </p:cNvPr>
                <p:cNvSpPr txBox="1">
                  <a:spLocks noRot="1" noChangeAspect="1" noMove="1" noResize="1" noEditPoints="1" noAdjustHandles="1" noChangeArrowheads="1" noChangeShapeType="1" noTextEdit="1"/>
                </p:cNvSpPr>
                <p:nvPr/>
              </p:nvSpPr>
              <p:spPr>
                <a:xfrm>
                  <a:off x="7868544" y="4525263"/>
                  <a:ext cx="1274323" cy="307777"/>
                </a:xfrm>
                <a:prstGeom prst="rect">
                  <a:avLst/>
                </a:prstGeom>
                <a:blipFill>
                  <a:blip r:embed="rId5"/>
                  <a:stretch>
                    <a:fillRect b="-1961"/>
                  </a:stretch>
                </a:blipFill>
              </p:spPr>
              <p:txBody>
                <a:bodyPr/>
                <a:lstStyle/>
                <a:p>
                  <a:r>
                    <a:rPr lang="de-DE">
                      <a:noFill/>
                    </a:rPr>
                    <a:t> </a:t>
                  </a:r>
                </a:p>
              </p:txBody>
            </p:sp>
          </mc:Fallback>
        </mc:AlternateContent>
      </p:grpSp>
      <p:cxnSp>
        <p:nvCxnSpPr>
          <p:cNvPr id="23" name="Gerader Verbinder 22">
            <a:extLst>
              <a:ext uri="{FF2B5EF4-FFF2-40B4-BE49-F238E27FC236}">
                <a16:creationId xmlns:a16="http://schemas.microsoft.com/office/drawing/2014/main" id="{0BBF21C5-D65D-42DA-95A2-ABBE07F348E4}"/>
              </a:ext>
            </a:extLst>
          </p:cNvPr>
          <p:cNvCxnSpPr>
            <a:cxnSpLocks/>
          </p:cNvCxnSpPr>
          <p:nvPr/>
        </p:nvCxnSpPr>
        <p:spPr>
          <a:xfrm>
            <a:off x="7029776" y="4944216"/>
            <a:ext cx="401588" cy="0"/>
          </a:xfrm>
          <a:prstGeom prst="line">
            <a:avLst/>
          </a:prstGeom>
          <a:ln w="28575">
            <a:solidFill>
              <a:srgbClr val="00B05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4C4F7093-D060-4D9A-B324-D99327848659}"/>
              </a:ext>
            </a:extLst>
          </p:cNvPr>
          <p:cNvSpPr txBox="1"/>
          <p:nvPr/>
        </p:nvSpPr>
        <p:spPr>
          <a:xfrm>
            <a:off x="7431364" y="4751252"/>
            <a:ext cx="2451370" cy="903389"/>
          </a:xfrm>
          <a:prstGeom prst="rect">
            <a:avLst/>
          </a:prstGeom>
          <a:noFill/>
        </p:spPr>
        <p:txBody>
          <a:bodyPr wrap="square" rtlCol="0">
            <a:spAutoFit/>
          </a:bodyPr>
          <a:lstStyle/>
          <a:p>
            <a:pPr>
              <a:lnSpc>
                <a:spcPct val="130000"/>
              </a:lnSpc>
            </a:pPr>
            <a:r>
              <a:rPr lang="de-DE" sz="1400" dirty="0">
                <a:latin typeface="Arial" panose="020B0604020202020204" pitchFamily="34" charset="0"/>
                <a:cs typeface="Arial" panose="020B0604020202020204" pitchFamily="34" charset="0"/>
              </a:rPr>
              <a:t>Euklidische Metrik</a:t>
            </a:r>
          </a:p>
          <a:p>
            <a:pPr>
              <a:lnSpc>
                <a:spcPct val="130000"/>
              </a:lnSpc>
            </a:pPr>
            <a:r>
              <a:rPr lang="de-DE" sz="1400" dirty="0">
                <a:latin typeface="Arial" panose="020B0604020202020204" pitchFamily="34" charset="0"/>
                <a:cs typeface="Arial" panose="020B0604020202020204" pitchFamily="34" charset="0"/>
              </a:rPr>
              <a:t>Betragsmetrik</a:t>
            </a:r>
          </a:p>
          <a:p>
            <a:pPr>
              <a:lnSpc>
                <a:spcPct val="130000"/>
              </a:lnSpc>
            </a:pPr>
            <a:r>
              <a:rPr lang="de-DE" sz="1400" dirty="0">
                <a:latin typeface="Arial" panose="020B0604020202020204" pitchFamily="34" charset="0"/>
                <a:cs typeface="Arial" panose="020B0604020202020204" pitchFamily="34" charset="0"/>
              </a:rPr>
              <a:t>Maximumsmetrik</a:t>
            </a:r>
          </a:p>
        </p:txBody>
      </p:sp>
      <p:cxnSp>
        <p:nvCxnSpPr>
          <p:cNvPr id="36" name="Gerader Verbinder 35">
            <a:extLst>
              <a:ext uri="{FF2B5EF4-FFF2-40B4-BE49-F238E27FC236}">
                <a16:creationId xmlns:a16="http://schemas.microsoft.com/office/drawing/2014/main" id="{A20EE5B5-8362-455D-B807-0B1729D76BF9}"/>
              </a:ext>
            </a:extLst>
          </p:cNvPr>
          <p:cNvCxnSpPr>
            <a:cxnSpLocks/>
          </p:cNvCxnSpPr>
          <p:nvPr/>
        </p:nvCxnSpPr>
        <p:spPr>
          <a:xfrm>
            <a:off x="7039504" y="5202268"/>
            <a:ext cx="401588" cy="0"/>
          </a:xfrm>
          <a:prstGeom prst="line">
            <a:avLst/>
          </a:prstGeom>
          <a:ln w="28575">
            <a:solidFill>
              <a:srgbClr val="FF4C05"/>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E3ECA1A2-B70B-48D7-90D7-506663F62AB4}"/>
              </a:ext>
            </a:extLst>
          </p:cNvPr>
          <p:cNvCxnSpPr>
            <a:cxnSpLocks/>
          </p:cNvCxnSpPr>
          <p:nvPr/>
        </p:nvCxnSpPr>
        <p:spPr>
          <a:xfrm>
            <a:off x="7039180" y="5500583"/>
            <a:ext cx="401588" cy="0"/>
          </a:xfrm>
          <a:prstGeom prst="line">
            <a:avLst/>
          </a:prstGeom>
          <a:ln w="38100">
            <a:solidFill>
              <a:schemeClr val="accent6">
                <a:lumMod val="7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2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448330"/>
                <a:ext cx="8098196" cy="4573091"/>
              </a:xfrm>
              <a:prstGeom prst="rect">
                <a:avLst/>
              </a:prstGeom>
            </p:spPr>
            <p:txBody>
              <a:bodyPr>
                <a:normAutofit fontScale="92500" lnSpcReduction="20000"/>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pPr>
                <a:r>
                  <a:rPr lang="de-DE" sz="2200" dirty="0">
                    <a:latin typeface="+mj-lt"/>
                  </a:rPr>
                  <a:t>Die drei Wege werden nun genutzt, um die Abstände im Beispiel zu bestimmen:</a:t>
                </a:r>
              </a:p>
              <a:p>
                <a:pPr marL="0" indent="0">
                  <a:lnSpc>
                    <a:spcPct val="110000"/>
                  </a:lnSpc>
                </a:pPr>
                <a:endParaRPr lang="de-DE" dirty="0">
                  <a:latin typeface="+mj-lt"/>
                </a:endParaRPr>
              </a:p>
              <a:p>
                <a:pPr>
                  <a:lnSpc>
                    <a:spcPct val="110000"/>
                  </a:lnSpc>
                  <a:buFontTx/>
                  <a:buBlip>
                    <a:blip r:embed="rId2"/>
                  </a:buBlip>
                </a:pPr>
                <a:r>
                  <a:rPr lang="de-DE" sz="2200" dirty="0">
                    <a:latin typeface="+mj-lt"/>
                  </a:rPr>
                  <a:t>Euklidische Metrik:</a:t>
                </a:r>
              </a:p>
              <a:p>
                <a:pPr marL="0" indent="0">
                  <a:lnSpc>
                    <a:spcPct val="110000"/>
                  </a:lnSpc>
                </a:pPr>
                <a:endParaRPr lang="de-DE" sz="600" dirty="0">
                  <a:latin typeface="+mj-lt"/>
                </a:endParaRPr>
              </a:p>
              <a:p>
                <a:pPr marL="0" indent="0">
                  <a:lnSpc>
                    <a:spcPct val="110000"/>
                  </a:lnSpc>
                </a:pPr>
                <a:r>
                  <a:rPr lang="de-DE" sz="2200" b="0" dirty="0"/>
                  <a:t>    </a:t>
                </a:r>
                <a14:m>
                  <m:oMath xmlns:m="http://schemas.openxmlformats.org/officeDocument/2006/math">
                    <m:r>
                      <a:rPr lang="de-DE" sz="2200" b="0" i="0" smtClean="0">
                        <a:latin typeface="Cambria Math" panose="02040503050406030204" pitchFamily="18" charset="0"/>
                      </a:rPr>
                      <m:t> </m:t>
                    </m:r>
                    <m:r>
                      <a:rPr lang="de-DE" sz="2200" b="0" i="1" smtClean="0">
                        <a:latin typeface="Cambria Math" panose="02040503050406030204" pitchFamily="18" charset="0"/>
                      </a:rPr>
                      <m:t>𝑑</m:t>
                    </m:r>
                    <m:d>
                      <m:dPr>
                        <m:ctrlPr>
                          <a:rPr lang="de-DE" sz="2200" b="0" i="1" smtClean="0">
                            <a:latin typeface="Cambria Math" panose="02040503050406030204" pitchFamily="18" charset="0"/>
                          </a:rPr>
                        </m:ctrlPr>
                      </m:dPr>
                      <m:e>
                        <m:r>
                          <a:rPr lang="de-DE" sz="2200" b="0" i="1" smtClean="0">
                            <a:latin typeface="Cambria Math" panose="02040503050406030204" pitchFamily="18" charset="0"/>
                          </a:rPr>
                          <m:t>h</m:t>
                        </m:r>
                        <m:r>
                          <a:rPr lang="de-DE" sz="2200" b="0" i="1" smtClean="0">
                            <a:latin typeface="Cambria Math" panose="02040503050406030204" pitchFamily="18" charset="0"/>
                          </a:rPr>
                          <m:t>,</m:t>
                        </m:r>
                        <m:r>
                          <a:rPr lang="de-DE" sz="2200" b="0" i="1" smtClean="0">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r>
                                  <a:rPr lang="de-DE" sz="2200" b="0" i="1" smtClean="0">
                                    <a:latin typeface="Cambria Math" panose="02040503050406030204" pitchFamily="18" charset="0"/>
                                  </a:rPr>
                                  <m:t>6−9</m:t>
                                </m:r>
                              </m:e>
                            </m:d>
                          </m:e>
                          <m:sup>
                            <m:r>
                              <a:rPr lang="de-DE" sz="2200" b="0" i="1" smtClean="0">
                                <a:latin typeface="Cambria Math" panose="02040503050406030204" pitchFamily="18" charset="0"/>
                              </a:rPr>
                              <m:t>2</m:t>
                            </m:r>
                          </m:sup>
                        </m:sSup>
                        <m:r>
                          <a:rPr lang="de-DE" sz="2200" b="0" i="1" smtClean="0">
                            <a:latin typeface="Cambria Math" panose="02040503050406030204" pitchFamily="18" charset="0"/>
                          </a:rPr>
                          <m:t>+</m:t>
                        </m:r>
                        <m:sSup>
                          <m:sSupPr>
                            <m:ctrlPr>
                              <a:rPr lang="de-DE" sz="2200" b="0" i="1" smtClean="0">
                                <a:latin typeface="Cambria Math" panose="02040503050406030204" pitchFamily="18" charset="0"/>
                              </a:rPr>
                            </m:ctrlPr>
                          </m:sSupPr>
                          <m:e>
                            <m:d>
                              <m:dPr>
                                <m:ctrlPr>
                                  <a:rPr lang="de-DE" sz="2200" b="0" i="1" smtClean="0">
                                    <a:latin typeface="Cambria Math" panose="02040503050406030204" pitchFamily="18" charset="0"/>
                                  </a:rPr>
                                </m:ctrlPr>
                              </m:dPr>
                              <m:e>
                                <m:r>
                                  <a:rPr lang="de-DE" sz="2200" b="0" i="1" smtClean="0">
                                    <a:latin typeface="Cambria Math" panose="02040503050406030204" pitchFamily="18" charset="0"/>
                                  </a:rPr>
                                  <m:t>5−1</m:t>
                                </m:r>
                              </m:e>
                            </m:d>
                          </m:e>
                          <m:sup>
                            <m:r>
                              <a:rPr lang="de-DE" sz="2200" b="0" i="1" smtClean="0">
                                <a:latin typeface="Cambria Math" panose="02040503050406030204" pitchFamily="18" charset="0"/>
                              </a:rPr>
                              <m:t>2</m:t>
                            </m:r>
                          </m:sup>
                        </m:sSup>
                      </m:e>
                    </m:rad>
                    <m:r>
                      <a:rPr lang="de-DE" sz="2200" b="0" i="1" smtClean="0">
                        <a:latin typeface="Cambria Math" panose="02040503050406030204" pitchFamily="18" charset="0"/>
                      </a:rPr>
                      <m:t>=</m:t>
                    </m:r>
                    <m:rad>
                      <m:radPr>
                        <m:degHide m:val="on"/>
                        <m:ctrlPr>
                          <a:rPr lang="de-DE" sz="2200" b="0" i="1" smtClean="0">
                            <a:latin typeface="Cambria Math" panose="02040503050406030204" pitchFamily="18" charset="0"/>
                          </a:rPr>
                        </m:ctrlPr>
                      </m:radPr>
                      <m:deg/>
                      <m:e>
                        <m:r>
                          <a:rPr lang="de-DE" sz="2200" b="0" i="1" smtClean="0">
                            <a:latin typeface="Cambria Math" panose="02040503050406030204" pitchFamily="18" charset="0"/>
                          </a:rPr>
                          <m:t>9+16</m:t>
                        </m:r>
                      </m:e>
                    </m:rad>
                    <m:r>
                      <a:rPr lang="de-DE" sz="2200" b="0" i="1" smtClean="0">
                        <a:latin typeface="Cambria Math" panose="02040503050406030204" pitchFamily="18" charset="0"/>
                      </a:rPr>
                      <m:t>=5</m:t>
                    </m:r>
                  </m:oMath>
                </a14:m>
                <a:endParaRPr lang="de-DE" sz="2200" dirty="0">
                  <a:latin typeface="+mj-lt"/>
                </a:endParaRPr>
              </a:p>
              <a:p>
                <a:pPr marL="0" indent="0">
                  <a:lnSpc>
                    <a:spcPct val="110000"/>
                  </a:lnSpc>
                </a:pPr>
                <a:endParaRPr lang="de-DE" sz="400" dirty="0">
                  <a:latin typeface="+mj-lt"/>
                </a:endParaRPr>
              </a:p>
              <a:p>
                <a:pPr marL="0" indent="0">
                  <a:lnSpc>
                    <a:spcPct val="11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b="0" i="1" smtClean="0">
                        <a:latin typeface="Cambria Math" panose="02040503050406030204" pitchFamily="18" charset="0"/>
                      </a:rPr>
                      <m:t>=</m:t>
                    </m:r>
                    <m:rad>
                      <m:radPr>
                        <m:degHide m:val="on"/>
                        <m:ctrlPr>
                          <a:rPr lang="de-DE" sz="2200" i="1">
                            <a:latin typeface="Cambria Math" panose="02040503050406030204" pitchFamily="18" charset="0"/>
                          </a:rPr>
                        </m:ctrlPr>
                      </m:radPr>
                      <m:deg/>
                      <m:e>
                        <m:sSup>
                          <m:sSupPr>
                            <m:ctrlPr>
                              <a:rPr lang="de-DE" sz="2200" i="1">
                                <a:latin typeface="Cambria Math" panose="02040503050406030204" pitchFamily="18" charset="0"/>
                              </a:rPr>
                            </m:ctrlPr>
                          </m:sSupPr>
                          <m:e>
                            <m:d>
                              <m:dPr>
                                <m:ctrlPr>
                                  <a:rPr lang="de-DE" sz="2200" i="1">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e>
                          <m:sup>
                            <m:r>
                              <a:rPr lang="de-DE" sz="2200" i="1">
                                <a:latin typeface="Cambria Math" panose="02040503050406030204" pitchFamily="18" charset="0"/>
                              </a:rPr>
                              <m:t>2</m:t>
                            </m:r>
                          </m:sup>
                        </m:sSup>
                        <m:r>
                          <a:rPr lang="de-DE" sz="2200" i="1">
                            <a:latin typeface="Cambria Math" panose="02040503050406030204" pitchFamily="18" charset="0"/>
                          </a:rPr>
                          <m:t>+</m:t>
                        </m:r>
                        <m:sSup>
                          <m:sSupPr>
                            <m:ctrlPr>
                              <a:rPr lang="de-DE" sz="2200" i="1">
                                <a:latin typeface="Cambria Math" panose="02040503050406030204" pitchFamily="18" charset="0"/>
                              </a:rPr>
                            </m:ctrlPr>
                          </m:sSupPr>
                          <m:e>
                            <m:d>
                              <m:dPr>
                                <m:ctrlPr>
                                  <a:rPr lang="de-DE" sz="2200" i="1" smtClean="0">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e>
                          <m:sup>
                            <m:r>
                              <a:rPr lang="de-DE" sz="2200" i="1">
                                <a:latin typeface="Cambria Math" panose="02040503050406030204" pitchFamily="18" charset="0"/>
                              </a:rPr>
                              <m:t>2</m:t>
                            </m:r>
                          </m:sup>
                        </m:sSup>
                      </m:e>
                    </m:rad>
                    <m:r>
                      <a:rPr lang="de-DE" sz="2200" i="1">
                        <a:latin typeface="Cambria Math" panose="02040503050406030204" pitchFamily="18" charset="0"/>
                      </a:rPr>
                      <m:t>=</m:t>
                    </m:r>
                    <m:rad>
                      <m:radPr>
                        <m:degHide m:val="on"/>
                        <m:ctrlPr>
                          <a:rPr lang="de-DE" sz="2200" i="1">
                            <a:latin typeface="Cambria Math" panose="02040503050406030204" pitchFamily="18" charset="0"/>
                          </a:rPr>
                        </m:ctrlPr>
                      </m:radPr>
                      <m:deg/>
                      <m:e>
                        <m:r>
                          <a:rPr lang="de-DE" sz="2200" b="0" i="1" smtClean="0">
                            <a:latin typeface="Cambria Math" panose="02040503050406030204" pitchFamily="18" charset="0"/>
                          </a:rPr>
                          <m:t>25</m:t>
                        </m:r>
                        <m:r>
                          <a:rPr lang="de-DE" sz="2200" i="1">
                            <a:latin typeface="Cambria Math" panose="02040503050406030204" pitchFamily="18" charset="0"/>
                          </a:rPr>
                          <m:t>+</m:t>
                        </m:r>
                        <m:r>
                          <a:rPr lang="de-DE" sz="2200" b="0" i="1" smtClean="0">
                            <a:latin typeface="Cambria Math" panose="02040503050406030204" pitchFamily="18" charset="0"/>
                          </a:rPr>
                          <m:t>0</m:t>
                        </m:r>
                      </m:e>
                    </m:rad>
                    <m:r>
                      <a:rPr lang="de-DE" sz="2200" i="1">
                        <a:latin typeface="Cambria Math" panose="02040503050406030204" pitchFamily="18" charset="0"/>
                      </a:rPr>
                      <m:t>=5</m:t>
                    </m:r>
                  </m:oMath>
                </a14:m>
                <a:endParaRPr lang="de-DE" sz="2200" dirty="0">
                  <a:latin typeface="+mj-lt"/>
                </a:endParaRPr>
              </a:p>
              <a:p>
                <a:pPr marL="0" indent="0">
                  <a:lnSpc>
                    <a:spcPct val="110000"/>
                  </a:lnSpc>
                </a:pPr>
                <a:endParaRPr lang="de-DE" sz="1100" dirty="0">
                  <a:latin typeface="+mj-lt"/>
                </a:endParaRPr>
              </a:p>
              <a:p>
                <a:pPr>
                  <a:lnSpc>
                    <a:spcPct val="110000"/>
                  </a:lnSpc>
                  <a:buFontTx/>
                  <a:buBlip>
                    <a:blip r:embed="rId2"/>
                  </a:buBlip>
                </a:pPr>
                <a:r>
                  <a:rPr lang="de-DE" sz="2200" dirty="0">
                    <a:latin typeface="+mj-lt"/>
                  </a:rPr>
                  <a:t>Betragsmetrik:</a:t>
                </a:r>
              </a:p>
              <a:p>
                <a:pPr marL="0" indent="0">
                  <a:lnSpc>
                    <a:spcPct val="110000"/>
                  </a:lnSpc>
                </a:pPr>
                <a:endParaRPr lang="de-DE" sz="600" dirty="0">
                  <a:latin typeface="+mj-lt"/>
                </a:endParaRPr>
              </a:p>
              <a:p>
                <a:pPr marL="0" indent="0">
                  <a:lnSpc>
                    <a:spcPct val="110000"/>
                  </a:lnSpc>
                </a:pPr>
                <a:r>
                  <a:rPr lang="de-DE" sz="2200" dirty="0"/>
                  <a:t> </a:t>
                </a:r>
                <a14:m>
                  <m:oMath xmlns:m="http://schemas.openxmlformats.org/officeDocument/2006/math">
                    <m:r>
                      <a:rPr lang="de-DE" sz="2200" b="0" i="0"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h</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r>
                          <a:rPr lang="de-DE" sz="2200" b="0" i="1" smtClean="0">
                            <a:latin typeface="Cambria Math" panose="02040503050406030204" pitchFamily="18" charset="0"/>
                          </a:rPr>
                          <m:t>6</m:t>
                        </m:r>
                        <m:r>
                          <a:rPr lang="de-DE" sz="2200" i="1">
                            <a:latin typeface="Cambria Math" panose="02040503050406030204" pitchFamily="18" charset="0"/>
                          </a:rPr>
                          <m:t>−</m:t>
                        </m:r>
                        <m:r>
                          <a:rPr lang="de-DE" sz="2200" b="0" i="1" smtClean="0">
                            <a:latin typeface="Cambria Math" panose="02040503050406030204" pitchFamily="18" charset="0"/>
                          </a:rPr>
                          <m:t>9</m:t>
                        </m:r>
                      </m:e>
                    </m:d>
                    <m:r>
                      <a:rPr lang="de-DE" sz="2200" b="0" i="1" smtClean="0">
                        <a:latin typeface="Cambria Math" panose="02040503050406030204" pitchFamily="18" charset="0"/>
                      </a:rPr>
                      <m:t>+ </m:t>
                    </m:r>
                    <m:d>
                      <m:dPr>
                        <m:begChr m:val="|"/>
                        <m:endChr m:val="|"/>
                        <m:ctrlPr>
                          <a:rPr lang="de-DE" sz="2200" b="0" i="1" smtClean="0">
                            <a:latin typeface="Cambria Math" panose="02040503050406030204" pitchFamily="18" charset="0"/>
                          </a:rPr>
                        </m:ctrlPr>
                      </m:dPr>
                      <m:e>
                        <m:r>
                          <a:rPr lang="de-DE" sz="2200" b="0" i="1" smtClean="0">
                            <a:latin typeface="Cambria Math" panose="02040503050406030204" pitchFamily="18" charset="0"/>
                          </a:rPr>
                          <m:t>5</m:t>
                        </m:r>
                        <m:r>
                          <a:rPr lang="de-DE" sz="2200" i="1">
                            <a:latin typeface="Cambria Math" panose="02040503050406030204" pitchFamily="18" charset="0"/>
                          </a:rPr>
                          <m:t>−</m:t>
                        </m:r>
                        <m:r>
                          <a:rPr lang="de-DE" sz="2200" b="0" i="1" smtClean="0">
                            <a:latin typeface="Cambria Math" panose="02040503050406030204" pitchFamily="18" charset="0"/>
                          </a:rPr>
                          <m:t>1</m:t>
                        </m:r>
                      </m:e>
                    </m:d>
                    <m:r>
                      <a:rPr lang="de-DE" sz="2200" b="0" i="1" smtClean="0">
                        <a:latin typeface="Cambria Math" panose="02040503050406030204" pitchFamily="18" charset="0"/>
                      </a:rPr>
                      <m:t>=3+4=7</m:t>
                    </m:r>
                  </m:oMath>
                </a14:m>
                <a:endParaRPr lang="de-DE" sz="2200" dirty="0">
                  <a:latin typeface="+mj-lt"/>
                </a:endParaRPr>
              </a:p>
              <a:p>
                <a:pPr marL="0" indent="0">
                  <a:lnSpc>
                    <a:spcPct val="110000"/>
                  </a:lnSpc>
                </a:pPr>
                <a:endParaRPr lang="de-DE" sz="400" dirty="0">
                  <a:latin typeface="+mj-lt"/>
                </a:endParaRPr>
              </a:p>
              <a:p>
                <a:pPr marL="0" indent="0">
                  <a:lnSpc>
                    <a:spcPct val="110000"/>
                  </a:lnSpc>
                </a:pPr>
                <a14:m>
                  <m:oMathPara xmlns:m="http://schemas.openxmlformats.org/officeDocument/2006/math">
                    <m:oMathParaPr>
                      <m:jc m:val="left"/>
                    </m:oMathParaPr>
                    <m:oMath xmlns:m="http://schemas.openxmlformats.org/officeDocument/2006/math">
                      <m:r>
                        <a:rPr lang="de-DE" sz="2200">
                          <a:latin typeface="Cambria Math" panose="02040503050406030204" pitchFamily="18" charset="0"/>
                        </a:rPr>
                        <m:t> </m:t>
                      </m:r>
                      <m:r>
                        <a:rPr lang="de-DE" sz="2200" b="0" i="1" smtClean="0">
                          <a:latin typeface="Cambria Math" panose="02040503050406030204" pitchFamily="18" charset="0"/>
                        </a:rPr>
                        <m:t>     </m:t>
                      </m:r>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 </m:t>
                      </m:r>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r>
                        <a:rPr lang="de-DE" sz="2200" i="1">
                          <a:latin typeface="Cambria Math" panose="02040503050406030204" pitchFamily="18" charset="0"/>
                        </a:rPr>
                        <m:t>+ </m:t>
                      </m:r>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r>
                        <a:rPr lang="de-DE" sz="2200" i="1">
                          <a:latin typeface="Cambria Math" panose="02040503050406030204" pitchFamily="18" charset="0"/>
                        </a:rPr>
                        <m:t>=</m:t>
                      </m:r>
                      <m:r>
                        <a:rPr lang="de-DE" sz="2200" b="0" i="1" smtClean="0">
                          <a:latin typeface="Cambria Math" panose="02040503050406030204" pitchFamily="18" charset="0"/>
                        </a:rPr>
                        <m:t>5+0</m:t>
                      </m:r>
                      <m:r>
                        <a:rPr lang="de-DE" sz="2200" i="1">
                          <a:latin typeface="Cambria Math" panose="02040503050406030204" pitchFamily="18" charset="0"/>
                        </a:rPr>
                        <m:t>=</m:t>
                      </m:r>
                      <m:r>
                        <a:rPr lang="de-DE" sz="2200" b="0" i="1" smtClean="0">
                          <a:latin typeface="Cambria Math" panose="02040503050406030204" pitchFamily="18" charset="0"/>
                        </a:rPr>
                        <m:t>5</m:t>
                      </m:r>
                    </m:oMath>
                  </m:oMathPara>
                </a14:m>
                <a:endParaRPr lang="de-DE" sz="2200" dirty="0">
                  <a:latin typeface="+mj-lt"/>
                </a:endParaRPr>
              </a:p>
              <a:p>
                <a:pPr marL="0" indent="0">
                  <a:lnSpc>
                    <a:spcPct val="110000"/>
                  </a:lnSpc>
                </a:pPr>
                <a:endParaRPr lang="de-DE" sz="1100" dirty="0">
                  <a:latin typeface="+mj-lt"/>
                </a:endParaRPr>
              </a:p>
              <a:p>
                <a:pPr>
                  <a:lnSpc>
                    <a:spcPct val="110000"/>
                  </a:lnSpc>
                  <a:buFontTx/>
                  <a:buBlip>
                    <a:blip r:embed="rId2"/>
                  </a:buBlip>
                </a:pPr>
                <a:r>
                  <a:rPr lang="de-DE" sz="2200" dirty="0">
                    <a:latin typeface="+mj-lt"/>
                  </a:rPr>
                  <a:t>Maximumsmetrik:</a:t>
                </a:r>
              </a:p>
              <a:p>
                <a:pPr marL="0" indent="0">
                  <a:lnSpc>
                    <a:spcPct val="110000"/>
                  </a:lnSpc>
                </a:pPr>
                <a:endParaRPr lang="de-DE" sz="600" dirty="0">
                  <a:latin typeface="+mj-lt"/>
                </a:endParaRPr>
              </a:p>
              <a:p>
                <a:pPr marL="0" indent="0">
                  <a:lnSpc>
                    <a:spcPct val="11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h</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b="0" i="0" smtClean="0">
                        <a:latin typeface="Cambria Math" panose="02040503050406030204" pitchFamily="18" charset="0"/>
                      </a:rPr>
                      <m:t>max</m:t>
                    </m:r>
                    <m:r>
                      <a:rPr lang="de-DE" sz="2200" b="0" i="0" smtClean="0">
                        <a:latin typeface="Cambria Math" panose="02040503050406030204" pitchFamily="18" charset="0"/>
                      </a:rPr>
                      <m:t> </m:t>
                    </m:r>
                    <m:d>
                      <m:dPr>
                        <m:begChr m:val="{"/>
                        <m:endChr m:val="}"/>
                        <m:ctrlPr>
                          <a:rPr lang="de-DE" sz="2200" i="1" smtClean="0">
                            <a:latin typeface="Cambria Math" panose="02040503050406030204" pitchFamily="18" charset="0"/>
                          </a:rPr>
                        </m:ctrlPr>
                      </m:dPr>
                      <m:e>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6</m:t>
                            </m:r>
                            <m:r>
                              <a:rPr lang="de-DE" sz="2200" i="1">
                                <a:latin typeface="Cambria Math" panose="02040503050406030204" pitchFamily="18" charset="0"/>
                              </a:rPr>
                              <m:t>−</m:t>
                            </m:r>
                            <m:r>
                              <a:rPr lang="de-DE" sz="2200" b="0" i="1" smtClean="0">
                                <a:latin typeface="Cambria Math" panose="02040503050406030204" pitchFamily="18" charset="0"/>
                              </a:rPr>
                              <m:t>9</m:t>
                            </m:r>
                          </m:e>
                        </m:d>
                        <m:r>
                          <a:rPr lang="de-DE" sz="2200" i="1">
                            <a:latin typeface="Cambria Math" panose="02040503050406030204" pitchFamily="18" charset="0"/>
                          </a:rPr>
                          <m:t> , </m:t>
                        </m:r>
                        <m:d>
                          <m:dPr>
                            <m:begChr m:val="|"/>
                            <m:endChr m:val="|"/>
                            <m:ctrlPr>
                              <a:rPr lang="de-DE" sz="2200" i="1">
                                <a:latin typeface="Cambria Math" panose="02040503050406030204" pitchFamily="18" charset="0"/>
                              </a:rPr>
                            </m:ctrlPr>
                          </m:dPr>
                          <m:e>
                            <m:r>
                              <a:rPr lang="de-DE" sz="2200" b="0" i="1" smtClean="0">
                                <a:latin typeface="Cambria Math" panose="02040503050406030204" pitchFamily="18" charset="0"/>
                              </a:rPr>
                              <m:t>5</m:t>
                            </m:r>
                            <m:r>
                              <a:rPr lang="de-DE" sz="2200" i="1">
                                <a:latin typeface="Cambria Math" panose="02040503050406030204" pitchFamily="18" charset="0"/>
                              </a:rPr>
                              <m:t>−</m:t>
                            </m:r>
                            <m:r>
                              <a:rPr lang="de-DE" sz="2200" b="0" i="1" smtClean="0">
                                <a:latin typeface="Cambria Math" panose="02040503050406030204" pitchFamily="18" charset="0"/>
                              </a:rPr>
                              <m:t>1</m:t>
                            </m:r>
                          </m:e>
                        </m:d>
                      </m:e>
                    </m:d>
                    <m:r>
                      <a:rPr lang="de-DE" sz="2200" b="0" i="1" smtClean="0">
                        <a:latin typeface="Cambria Math" panose="02040503050406030204" pitchFamily="18" charset="0"/>
                      </a:rPr>
                      <m:t>=4</m:t>
                    </m:r>
                  </m:oMath>
                </a14:m>
                <a:endParaRPr lang="de-DE" sz="2200" b="0" dirty="0"/>
              </a:p>
              <a:p>
                <a:pPr marL="0" indent="0">
                  <a:lnSpc>
                    <a:spcPct val="110000"/>
                  </a:lnSpc>
                </a:pPr>
                <a:endParaRPr lang="de-DE" sz="400" b="0" dirty="0"/>
              </a:p>
              <a:p>
                <a:pPr marL="0" indent="0">
                  <a:lnSpc>
                    <a:spcPct val="110000"/>
                  </a:lnSpc>
                </a:pPr>
                <a:r>
                  <a:rPr lang="de-DE" sz="2200" dirty="0"/>
                  <a:t>     </a:t>
                </a:r>
                <a14:m>
                  <m:oMath xmlns:m="http://schemas.openxmlformats.org/officeDocument/2006/math">
                    <m:r>
                      <a:rPr lang="de-DE" sz="2200" i="1">
                        <a:latin typeface="Cambria Math" panose="02040503050406030204" pitchFamily="18" charset="0"/>
                      </a:rPr>
                      <m:t>𝑑</m:t>
                    </m:r>
                    <m:d>
                      <m:dPr>
                        <m:ctrlPr>
                          <a:rPr lang="de-DE" sz="2200" i="1">
                            <a:latin typeface="Cambria Math" panose="02040503050406030204" pitchFamily="18" charset="0"/>
                          </a:rPr>
                        </m:ctrlPr>
                      </m:dPr>
                      <m:e>
                        <m:r>
                          <a:rPr lang="de-DE" sz="2200" b="0" i="1" smtClean="0">
                            <a:latin typeface="Cambria Math" panose="02040503050406030204" pitchFamily="18" charset="0"/>
                          </a:rPr>
                          <m:t>𝑓</m:t>
                        </m:r>
                        <m:r>
                          <a:rPr lang="de-DE" sz="2200" i="1">
                            <a:latin typeface="Cambria Math" panose="02040503050406030204" pitchFamily="18" charset="0"/>
                          </a:rPr>
                          <m:t>,</m:t>
                        </m:r>
                        <m:r>
                          <a:rPr lang="de-DE" sz="2200" i="1">
                            <a:latin typeface="Cambria Math" panose="02040503050406030204" pitchFamily="18" charset="0"/>
                          </a:rPr>
                          <m:t>𝑏</m:t>
                        </m:r>
                      </m:e>
                    </m:d>
                    <m:r>
                      <a:rPr lang="de-DE" sz="2200" i="1">
                        <a:latin typeface="Cambria Math" panose="02040503050406030204" pitchFamily="18" charset="0"/>
                      </a:rPr>
                      <m:t>=</m:t>
                    </m:r>
                    <m:r>
                      <m:rPr>
                        <m:sty m:val="p"/>
                      </m:rPr>
                      <a:rPr lang="de-DE" sz="2200">
                        <a:latin typeface="Cambria Math" panose="02040503050406030204" pitchFamily="18" charset="0"/>
                      </a:rPr>
                      <m:t>max</m:t>
                    </m:r>
                    <m:r>
                      <a:rPr lang="de-DE" sz="2200">
                        <a:latin typeface="Cambria Math" panose="02040503050406030204" pitchFamily="18" charset="0"/>
                      </a:rPr>
                      <m:t> </m:t>
                    </m:r>
                    <m:d>
                      <m:dPr>
                        <m:begChr m:val="{"/>
                        <m:endChr m:val="}"/>
                        <m:ctrlPr>
                          <a:rPr lang="de-DE" sz="2200" i="1">
                            <a:latin typeface="Cambria Math" panose="02040503050406030204" pitchFamily="18" charset="0"/>
                          </a:rPr>
                        </m:ctrlPr>
                      </m:dPr>
                      <m:e>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4</m:t>
                            </m:r>
                            <m:r>
                              <a:rPr lang="de-DE" sz="2200" i="1">
                                <a:latin typeface="Cambria Math" panose="02040503050406030204" pitchFamily="18" charset="0"/>
                              </a:rPr>
                              <m:t>−9</m:t>
                            </m:r>
                          </m:e>
                        </m:d>
                        <m:r>
                          <a:rPr lang="de-DE" sz="2200" i="1">
                            <a:latin typeface="Cambria Math" panose="02040503050406030204" pitchFamily="18" charset="0"/>
                          </a:rPr>
                          <m:t> , </m:t>
                        </m:r>
                        <m:d>
                          <m:dPr>
                            <m:begChr m:val="|"/>
                            <m:endChr m:val="|"/>
                            <m:ctrlPr>
                              <a:rPr lang="de-DE" sz="2200" i="1" smtClean="0">
                                <a:latin typeface="Cambria Math" panose="02040503050406030204" pitchFamily="18" charset="0"/>
                              </a:rPr>
                            </m:ctrlPr>
                          </m:dPr>
                          <m:e>
                            <m:r>
                              <a:rPr lang="de-DE" sz="2200" b="0" i="1" smtClean="0">
                                <a:latin typeface="Cambria Math" panose="02040503050406030204" pitchFamily="18" charset="0"/>
                              </a:rPr>
                              <m:t>1</m:t>
                            </m:r>
                            <m:r>
                              <a:rPr lang="de-DE" sz="2200" i="1">
                                <a:latin typeface="Cambria Math" panose="02040503050406030204" pitchFamily="18" charset="0"/>
                              </a:rPr>
                              <m:t>−1</m:t>
                            </m:r>
                          </m:e>
                        </m:d>
                      </m:e>
                    </m:d>
                    <m:r>
                      <a:rPr lang="de-DE" sz="2200" i="1">
                        <a:latin typeface="Cambria Math" panose="02040503050406030204" pitchFamily="18" charset="0"/>
                      </a:rPr>
                      <m:t>=</m:t>
                    </m:r>
                    <m:r>
                      <a:rPr lang="de-DE" sz="2200" b="0" i="1" smtClean="0">
                        <a:latin typeface="Cambria Math" panose="02040503050406030204" pitchFamily="18" charset="0"/>
                      </a:rPr>
                      <m:t>5</m:t>
                    </m:r>
                  </m:oMath>
                </a14:m>
                <a:endParaRPr lang="de-DE" sz="2200"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448330"/>
                <a:ext cx="8098196" cy="4573091"/>
              </a:xfrm>
              <a:prstGeom prst="rect">
                <a:avLst/>
              </a:prstGeom>
              <a:blipFill>
                <a:blip r:embed="rId3"/>
                <a:stretch>
                  <a:fillRect l="-828" t="-1333"/>
                </a:stretch>
              </a:blipFill>
            </p:spPr>
            <p:txBody>
              <a:bodyPr/>
              <a:lstStyle/>
              <a:p>
                <a:r>
                  <a:rPr lang="de-DE">
                    <a:noFill/>
                  </a:rPr>
                  <a:t> </a:t>
                </a:r>
              </a:p>
            </p:txBody>
          </p:sp>
        </mc:Fallback>
      </mc:AlternateContent>
      <p:sp>
        <p:nvSpPr>
          <p:cNvPr id="26" name="Titel 2">
            <a:extLst>
              <a:ext uri="{FF2B5EF4-FFF2-40B4-BE49-F238E27FC236}">
                <a16:creationId xmlns:a16="http://schemas.microsoft.com/office/drawing/2014/main" id="{90D2F70B-1B6D-48E8-B357-E44129EC2986}"/>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p:graphicFrame>
        <p:nvGraphicFramePr>
          <p:cNvPr id="31" name="Diagramm 30">
            <a:extLst>
              <a:ext uri="{FF2B5EF4-FFF2-40B4-BE49-F238E27FC236}">
                <a16:creationId xmlns:a16="http://schemas.microsoft.com/office/drawing/2014/main" id="{1F588C3A-DE0B-4BB4-BB05-A7F45BA5349A}"/>
              </a:ext>
            </a:extLst>
          </p:cNvPr>
          <p:cNvGraphicFramePr>
            <a:graphicFrameLocks/>
          </p:cNvGraphicFramePr>
          <p:nvPr/>
        </p:nvGraphicFramePr>
        <p:xfrm>
          <a:off x="6047848" y="3523073"/>
          <a:ext cx="3096152" cy="2530996"/>
        </p:xfrm>
        <a:graphic>
          <a:graphicData uri="http://schemas.openxmlformats.org/drawingml/2006/chart">
            <c:chart xmlns:c="http://schemas.openxmlformats.org/drawingml/2006/chart" xmlns:r="http://schemas.openxmlformats.org/officeDocument/2006/relationships" r:id="rId4"/>
          </a:graphicData>
        </a:graphic>
      </p:graphicFrame>
      <p:grpSp>
        <p:nvGrpSpPr>
          <p:cNvPr id="33" name="Gruppieren 32">
            <a:extLst>
              <a:ext uri="{FF2B5EF4-FFF2-40B4-BE49-F238E27FC236}">
                <a16:creationId xmlns:a16="http://schemas.microsoft.com/office/drawing/2014/main" id="{FEB27A82-5BBB-4356-A360-A7C6792BB1D9}"/>
              </a:ext>
            </a:extLst>
          </p:cNvPr>
          <p:cNvGrpSpPr/>
          <p:nvPr/>
        </p:nvGrpSpPr>
        <p:grpSpPr>
          <a:xfrm>
            <a:off x="7500898" y="3429000"/>
            <a:ext cx="1583702" cy="873765"/>
            <a:chOff x="6980974" y="1460529"/>
            <a:chExt cx="1593054" cy="873765"/>
          </a:xfrm>
        </p:grpSpPr>
        <p:sp>
          <p:nvSpPr>
            <p:cNvPr id="34" name="Rechteck 33">
              <a:extLst>
                <a:ext uri="{FF2B5EF4-FFF2-40B4-BE49-F238E27FC236}">
                  <a16:creationId xmlns:a16="http://schemas.microsoft.com/office/drawing/2014/main" id="{89F7028E-474F-4082-A010-0C82D5EBDD92}"/>
                </a:ext>
              </a:extLst>
            </p:cNvPr>
            <p:cNvSpPr/>
            <p:nvPr/>
          </p:nvSpPr>
          <p:spPr>
            <a:xfrm>
              <a:off x="6980974" y="1535492"/>
              <a:ext cx="1510411"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9" name="Textfeld 38">
              <a:extLst>
                <a:ext uri="{FF2B5EF4-FFF2-40B4-BE49-F238E27FC236}">
                  <a16:creationId xmlns:a16="http://schemas.microsoft.com/office/drawing/2014/main" id="{9A8B5920-F3C2-401B-A17A-A41C15CDA783}"/>
                </a:ext>
              </a:extLst>
            </p:cNvPr>
            <p:cNvSpPr txBox="1"/>
            <p:nvPr/>
          </p:nvSpPr>
          <p:spPr>
            <a:xfrm>
              <a:off x="7239610" y="1460529"/>
              <a:ext cx="1334418" cy="873765"/>
            </a:xfrm>
            <a:prstGeom prst="rect">
              <a:avLst/>
            </a:prstGeom>
            <a:noFill/>
          </p:spPr>
          <p:txBody>
            <a:bodyPr wrap="square" rtlCol="0">
              <a:spAutoFit/>
            </a:bodyPr>
            <a:lstStyle/>
            <a:p>
              <a:pPr>
                <a:lnSpc>
                  <a:spcPts val="2100"/>
                </a:lnSpc>
              </a:pPr>
              <a:r>
                <a:rPr lang="de-DE" sz="1200" dirty="0">
                  <a:latin typeface="Arial" panose="020B0604020202020204" pitchFamily="34" charset="0"/>
                  <a:cs typeface="Arial" panose="020B0604020202020204" pitchFamily="34" charset="0"/>
                </a:rPr>
                <a:t>Hamsterkauf</a:t>
              </a:r>
            </a:p>
            <a:p>
              <a:pPr>
                <a:lnSpc>
                  <a:spcPts val="2100"/>
                </a:lnSpc>
              </a:pPr>
              <a:r>
                <a:rPr lang="de-DE" sz="1200" dirty="0">
                  <a:latin typeface="Arial" panose="020B0604020202020204" pitchFamily="34" charset="0"/>
                  <a:cs typeface="Arial" panose="020B0604020202020204" pitchFamily="34" charset="0"/>
                </a:rPr>
                <a:t>Familieneinkauf</a:t>
              </a:r>
            </a:p>
            <a:p>
              <a:pPr>
                <a:lnSpc>
                  <a:spcPts val="2100"/>
                </a:lnSpc>
              </a:pPr>
              <a:r>
                <a:rPr lang="de-DE" sz="1200" dirty="0">
                  <a:latin typeface="Arial" panose="020B0604020202020204" pitchFamily="34" charset="0"/>
                  <a:cs typeface="Arial" panose="020B0604020202020204" pitchFamily="34" charset="0"/>
                </a:rPr>
                <a:t>nicht klassifiziert</a:t>
              </a:r>
            </a:p>
          </p:txBody>
        </p:sp>
        <p:sp>
          <p:nvSpPr>
            <p:cNvPr id="41" name="Ellipse 40">
              <a:extLst>
                <a:ext uri="{FF2B5EF4-FFF2-40B4-BE49-F238E27FC236}">
                  <a16:creationId xmlns:a16="http://schemas.microsoft.com/office/drawing/2014/main" id="{10CDBE34-05AE-42E0-947C-C484C6ED9A1F}"/>
                </a:ext>
              </a:extLst>
            </p:cNvPr>
            <p:cNvSpPr/>
            <p:nvPr/>
          </p:nvSpPr>
          <p:spPr>
            <a:xfrm>
              <a:off x="7079403" y="2105805"/>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8ABD7C26-DB13-4D7E-BE9A-806057D589A8}"/>
                </a:ext>
              </a:extLst>
            </p:cNvPr>
            <p:cNvSpPr/>
            <p:nvPr/>
          </p:nvSpPr>
          <p:spPr>
            <a:xfrm>
              <a:off x="7079403" y="1834141"/>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32D195E1-74A9-4A8C-B8D3-4DF63AFFEA4A}"/>
                </a:ext>
              </a:extLst>
            </p:cNvPr>
            <p:cNvSpPr/>
            <p:nvPr/>
          </p:nvSpPr>
          <p:spPr>
            <a:xfrm>
              <a:off x="7079403" y="1577230"/>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spTree>
    <p:extLst>
      <p:ext uri="{BB962C8B-B14F-4D97-AF65-F5344CB8AC3E}">
        <p14:creationId xmlns:p14="http://schemas.microsoft.com/office/powerpoint/2010/main" val="3438562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448330"/>
                <a:ext cx="8098196" cy="4573091"/>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Jeder Weg führt zu einer anderen Klassifikation des Einkaufswagens:</a:t>
                </a:r>
              </a:p>
              <a:p>
                <a:pPr marL="0" indent="0">
                  <a:lnSpc>
                    <a:spcPct val="100000"/>
                  </a:lnSpc>
                </a:pPr>
                <a:endParaRPr lang="de-DE" dirty="0">
                  <a:latin typeface="+mj-lt"/>
                </a:endParaRPr>
              </a:p>
              <a:p>
                <a:pPr>
                  <a:lnSpc>
                    <a:spcPct val="100000"/>
                  </a:lnSpc>
                  <a:buFontTx/>
                  <a:buBlip>
                    <a:blip r:embed="rId2"/>
                  </a:buBlip>
                </a:pPr>
                <a:r>
                  <a:rPr lang="de-DE" dirty="0">
                    <a:latin typeface="+mj-lt"/>
                  </a:rPr>
                  <a:t>Euklidische Metrik:</a:t>
                </a:r>
              </a:p>
              <a:p>
                <a:pPr marL="0" indent="0">
                  <a:lnSpc>
                    <a:spcPct val="100000"/>
                  </a:lnSpc>
                </a:pPr>
                <a:endParaRPr lang="de-DE" sz="600" dirty="0">
                  <a:latin typeface="+mj-lt"/>
                </a:endParaRPr>
              </a:p>
              <a:p>
                <a:pPr marL="0" indent="0">
                  <a:lnSpc>
                    <a:spcPct val="100000"/>
                  </a:lnSpc>
                </a:pPr>
                <a:r>
                  <a:rPr lang="de-DE" b="0" dirty="0"/>
                  <a:t>    </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𝑑</m:t>
                    </m:r>
                    <m:d>
                      <m:dPr>
                        <m:ctrlPr>
                          <a:rPr lang="de-DE" b="0" i="1" smtClean="0">
                            <a:latin typeface="Cambria Math" panose="02040503050406030204" pitchFamily="18" charset="0"/>
                          </a:rPr>
                        </m:ctrlPr>
                      </m:dPr>
                      <m:e>
                        <m:r>
                          <a:rPr lang="de-DE" b="0" i="1" smtClean="0">
                            <a:latin typeface="Cambria Math" panose="02040503050406030204" pitchFamily="18" charset="0"/>
                          </a:rPr>
                          <m:t>h</m:t>
                        </m:r>
                        <m:r>
                          <a:rPr lang="de-DE" b="0" i="1" smtClean="0">
                            <a:latin typeface="Cambria Math" panose="02040503050406030204" pitchFamily="18" charset="0"/>
                          </a:rPr>
                          <m:t>,</m:t>
                        </m:r>
                        <m:r>
                          <a:rPr lang="de-DE" b="0" i="1" smtClean="0">
                            <a:latin typeface="Cambria Math" panose="02040503050406030204" pitchFamily="18" charset="0"/>
                          </a:rPr>
                          <m:t>𝑏</m:t>
                        </m:r>
                      </m:e>
                    </m:d>
                    <m:r>
                      <a:rPr lang="de-DE" b="0" i="1" smtClean="0">
                        <a:latin typeface="Cambria Math" panose="02040503050406030204" pitchFamily="18" charset="0"/>
                      </a:rPr>
                      <m:t>=5</m:t>
                    </m:r>
                  </m:oMath>
                </a14:m>
                <a:endParaRPr lang="de-DE" dirty="0">
                  <a:latin typeface="+mj-lt"/>
                </a:endParaRPr>
              </a:p>
              <a:p>
                <a:pPr marL="0" indent="0">
                  <a:lnSpc>
                    <a:spcPct val="100000"/>
                  </a:lnSpc>
                </a:pPr>
                <a:endParaRPr lang="de-DE" sz="400" dirty="0">
                  <a:latin typeface="+mj-lt"/>
                </a:endParaRPr>
              </a:p>
              <a:p>
                <a:pPr marL="0" indent="0">
                  <a:lnSpc>
                    <a:spcPct val="100000"/>
                  </a:lnSpc>
                </a:pPr>
                <a:r>
                  <a:rPr lang="de-DE" dirty="0"/>
                  <a:t> </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=5</m:t>
                    </m:r>
                  </m:oMath>
                </a14:m>
                <a:endParaRPr lang="de-DE" dirty="0">
                  <a:latin typeface="+mj-lt"/>
                </a:endParaRPr>
              </a:p>
              <a:p>
                <a:pPr marL="0" indent="0">
                  <a:lnSpc>
                    <a:spcPct val="100000"/>
                  </a:lnSpc>
                </a:pPr>
                <a:endParaRPr lang="de-DE" sz="1100" dirty="0">
                  <a:latin typeface="+mj-lt"/>
                </a:endParaRPr>
              </a:p>
              <a:p>
                <a:pPr>
                  <a:lnSpc>
                    <a:spcPct val="100000"/>
                  </a:lnSpc>
                  <a:buFontTx/>
                  <a:buBlip>
                    <a:blip r:embed="rId2"/>
                  </a:buBlip>
                </a:pPr>
                <a:r>
                  <a:rPr lang="de-DE" dirty="0">
                    <a:latin typeface="+mj-lt"/>
                  </a:rPr>
                  <a:t>Betragsmetrik:</a:t>
                </a:r>
              </a:p>
              <a:p>
                <a:pPr marL="0" indent="0">
                  <a:lnSpc>
                    <a:spcPct val="100000"/>
                  </a:lnSpc>
                </a:pPr>
                <a:endParaRPr lang="de-DE" sz="600" dirty="0">
                  <a:latin typeface="+mj-lt"/>
                </a:endParaRPr>
              </a:p>
              <a:p>
                <a:pPr marL="0" indent="0">
                  <a:lnSpc>
                    <a:spcPct val="100000"/>
                  </a:lnSpc>
                </a:pPr>
                <a:r>
                  <a:rPr lang="de-DE" dirty="0"/>
                  <a:t> </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h</m:t>
                        </m:r>
                        <m:r>
                          <a:rPr lang="de-DE" i="1">
                            <a:latin typeface="Cambria Math" panose="02040503050406030204" pitchFamily="18" charset="0"/>
                          </a:rPr>
                          <m:t>,</m:t>
                        </m:r>
                        <m:r>
                          <a:rPr lang="de-DE" i="1">
                            <a:latin typeface="Cambria Math" panose="02040503050406030204" pitchFamily="18" charset="0"/>
                          </a:rPr>
                          <m:t>𝑏</m:t>
                        </m:r>
                      </m:e>
                    </m:d>
                    <m:r>
                      <a:rPr lang="de-DE" b="0" i="1" smtClean="0">
                        <a:latin typeface="Cambria Math" panose="02040503050406030204" pitchFamily="18" charset="0"/>
                      </a:rPr>
                      <m:t>=7</m:t>
                    </m:r>
                  </m:oMath>
                </a14:m>
                <a:endParaRPr lang="de-DE" dirty="0">
                  <a:latin typeface="+mj-lt"/>
                </a:endParaRPr>
              </a:p>
              <a:p>
                <a:pPr marL="0" indent="0">
                  <a:lnSpc>
                    <a:spcPct val="100000"/>
                  </a:lnSpc>
                </a:pPr>
                <a:endParaRPr lang="de-DE" sz="400" dirty="0">
                  <a:latin typeface="+mj-lt"/>
                </a:endParaRPr>
              </a:p>
              <a:p>
                <a:pPr marL="0" indent="0">
                  <a:lnSpc>
                    <a:spcPct val="100000"/>
                  </a:lnSpc>
                </a:pPr>
                <a14:m>
                  <m:oMathPara xmlns:m="http://schemas.openxmlformats.org/officeDocument/2006/math">
                    <m:oMathParaPr>
                      <m:jc m:val="left"/>
                    </m:oMathParaPr>
                    <m:oMath xmlns:m="http://schemas.openxmlformats.org/officeDocument/2006/math">
                      <m:r>
                        <a:rPr lang="de-DE">
                          <a:latin typeface="Cambria Math" panose="02040503050406030204" pitchFamily="18" charset="0"/>
                        </a:rPr>
                        <m:t> </m:t>
                      </m:r>
                      <m:r>
                        <a:rPr lang="de-DE" b="0" i="1" smtClean="0">
                          <a:latin typeface="Cambria Math" panose="02040503050406030204" pitchFamily="18" charset="0"/>
                        </a:rPr>
                        <m:t>     </m:t>
                      </m:r>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b="0" i="1" smtClean="0">
                          <a:latin typeface="Cambria Math" panose="02040503050406030204" pitchFamily="18" charset="0"/>
                        </a:rPr>
                        <m:t>5</m:t>
                      </m:r>
                    </m:oMath>
                  </m:oMathPara>
                </a14:m>
                <a:endParaRPr lang="de-DE" dirty="0">
                  <a:latin typeface="+mj-lt"/>
                </a:endParaRPr>
              </a:p>
              <a:p>
                <a:pPr marL="0" indent="0">
                  <a:lnSpc>
                    <a:spcPct val="100000"/>
                  </a:lnSpc>
                </a:pPr>
                <a:endParaRPr lang="de-DE" sz="1100" dirty="0">
                  <a:latin typeface="+mj-lt"/>
                </a:endParaRPr>
              </a:p>
              <a:p>
                <a:pPr>
                  <a:lnSpc>
                    <a:spcPct val="100000"/>
                  </a:lnSpc>
                  <a:buFontTx/>
                  <a:buBlip>
                    <a:blip r:embed="rId2"/>
                  </a:buBlip>
                </a:pPr>
                <a:r>
                  <a:rPr lang="de-DE" dirty="0">
                    <a:latin typeface="+mj-lt"/>
                  </a:rPr>
                  <a:t>Maximumsmetrik:</a:t>
                </a:r>
              </a:p>
              <a:p>
                <a:pPr marL="0" indent="0">
                  <a:lnSpc>
                    <a:spcPct val="100000"/>
                  </a:lnSpc>
                </a:pPr>
                <a:endParaRPr lang="de-DE" sz="600" dirty="0">
                  <a:latin typeface="+mj-lt"/>
                </a:endParaRPr>
              </a:p>
              <a:p>
                <a:pPr marL="0" indent="0">
                  <a:lnSpc>
                    <a:spcPct val="100000"/>
                  </a:lnSpc>
                </a:pPr>
                <a:r>
                  <a:rPr lang="de-DE" dirty="0"/>
                  <a:t>     </a:t>
                </a:r>
                <a14:m>
                  <m:oMath xmlns:m="http://schemas.openxmlformats.org/officeDocument/2006/math">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h</m:t>
                        </m:r>
                        <m:r>
                          <a:rPr lang="de-DE" i="1">
                            <a:latin typeface="Cambria Math" panose="02040503050406030204" pitchFamily="18" charset="0"/>
                          </a:rPr>
                          <m:t>,</m:t>
                        </m:r>
                        <m:r>
                          <a:rPr lang="de-DE" i="1">
                            <a:latin typeface="Cambria Math" panose="02040503050406030204" pitchFamily="18" charset="0"/>
                          </a:rPr>
                          <m:t>𝑏</m:t>
                        </m:r>
                      </m:e>
                    </m:d>
                    <m:r>
                      <a:rPr lang="de-DE" b="0" i="1" smtClean="0">
                        <a:latin typeface="Cambria Math" panose="02040503050406030204" pitchFamily="18" charset="0"/>
                      </a:rPr>
                      <m:t>=4</m:t>
                    </m:r>
                  </m:oMath>
                </a14:m>
                <a:endParaRPr lang="de-DE" b="0" dirty="0"/>
              </a:p>
              <a:p>
                <a:pPr marL="0" indent="0">
                  <a:lnSpc>
                    <a:spcPct val="100000"/>
                  </a:lnSpc>
                </a:pPr>
                <a:endParaRPr lang="de-DE" sz="400" b="0" dirty="0"/>
              </a:p>
              <a:p>
                <a:pPr marL="0" indent="0">
                  <a:lnSpc>
                    <a:spcPct val="100000"/>
                  </a:lnSpc>
                </a:pPr>
                <a:r>
                  <a:rPr lang="de-DE" dirty="0"/>
                  <a:t>     </a:t>
                </a:r>
                <a14:m>
                  <m:oMath xmlns:m="http://schemas.openxmlformats.org/officeDocument/2006/math">
                    <m:r>
                      <a:rPr lang="de-DE" i="1">
                        <a:latin typeface="Cambria Math" panose="02040503050406030204" pitchFamily="18" charset="0"/>
                      </a:rPr>
                      <m:t>𝑑</m:t>
                    </m:r>
                    <m:d>
                      <m:dPr>
                        <m:ctrlPr>
                          <a:rPr lang="de-DE" i="1">
                            <a:latin typeface="Cambria Math" panose="02040503050406030204" pitchFamily="18" charset="0"/>
                          </a:rPr>
                        </m:ctrlPr>
                      </m:dPr>
                      <m:e>
                        <m:r>
                          <a:rPr lang="de-DE" b="0" i="1" smtClean="0">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b="0" i="1" smtClean="0">
                        <a:latin typeface="Cambria Math" panose="02040503050406030204" pitchFamily="18" charset="0"/>
                      </a:rPr>
                      <m:t>5</m:t>
                    </m:r>
                  </m:oMath>
                </a14:m>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448330"/>
                <a:ext cx="8098196" cy="4573091"/>
              </a:xfrm>
              <a:prstGeom prst="rect">
                <a:avLst/>
              </a:prstGeom>
              <a:blipFill>
                <a:blip r:embed="rId3"/>
                <a:stretch>
                  <a:fillRect l="-828" t="-667"/>
                </a:stretch>
              </a:blipFill>
            </p:spPr>
            <p:txBody>
              <a:bodyPr/>
              <a:lstStyle/>
              <a:p>
                <a:r>
                  <a:rPr lang="de-DE">
                    <a:noFill/>
                  </a:rPr>
                  <a:t> </a:t>
                </a:r>
              </a:p>
            </p:txBody>
          </p:sp>
        </mc:Fallback>
      </mc:AlternateContent>
      <p:sp>
        <p:nvSpPr>
          <p:cNvPr id="26" name="Titel 2">
            <a:extLst>
              <a:ext uri="{FF2B5EF4-FFF2-40B4-BE49-F238E27FC236}">
                <a16:creationId xmlns:a16="http://schemas.microsoft.com/office/drawing/2014/main" id="{90D2F70B-1B6D-48E8-B357-E44129EC2986}"/>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Konstruiertes Beispiel: </a:t>
            </a:r>
            <a:br>
              <a:rPr lang="de-DE" sz="3200" dirty="0">
                <a:latin typeface="+mn-lt"/>
              </a:rPr>
            </a:br>
            <a:r>
              <a:rPr lang="de-DE" sz="3200" dirty="0">
                <a:latin typeface="+mn-lt"/>
              </a:rPr>
              <a:t>Einkaufswagen-Klassifikation II</a:t>
            </a:r>
          </a:p>
        </p:txBody>
      </p:sp>
      <p:graphicFrame>
        <p:nvGraphicFramePr>
          <p:cNvPr id="31" name="Diagramm 30">
            <a:extLst>
              <a:ext uri="{FF2B5EF4-FFF2-40B4-BE49-F238E27FC236}">
                <a16:creationId xmlns:a16="http://schemas.microsoft.com/office/drawing/2014/main" id="{1F588C3A-DE0B-4BB4-BB05-A7F45BA5349A}"/>
              </a:ext>
            </a:extLst>
          </p:cNvPr>
          <p:cNvGraphicFramePr>
            <a:graphicFrameLocks/>
          </p:cNvGraphicFramePr>
          <p:nvPr/>
        </p:nvGraphicFramePr>
        <p:xfrm>
          <a:off x="6420255" y="2674160"/>
          <a:ext cx="2723745" cy="2401069"/>
        </p:xfrm>
        <a:graphic>
          <a:graphicData uri="http://schemas.openxmlformats.org/drawingml/2006/chart">
            <c:chart xmlns:c="http://schemas.openxmlformats.org/drawingml/2006/chart" xmlns:r="http://schemas.openxmlformats.org/officeDocument/2006/relationships" r:id="rId4"/>
          </a:graphicData>
        </a:graphic>
      </p:graphicFrame>
      <p:grpSp>
        <p:nvGrpSpPr>
          <p:cNvPr id="33" name="Gruppieren 32">
            <a:extLst>
              <a:ext uri="{FF2B5EF4-FFF2-40B4-BE49-F238E27FC236}">
                <a16:creationId xmlns:a16="http://schemas.microsoft.com/office/drawing/2014/main" id="{FEB27A82-5BBB-4356-A360-A7C6792BB1D9}"/>
              </a:ext>
            </a:extLst>
          </p:cNvPr>
          <p:cNvGrpSpPr/>
          <p:nvPr/>
        </p:nvGrpSpPr>
        <p:grpSpPr>
          <a:xfrm>
            <a:off x="7530543" y="2574946"/>
            <a:ext cx="1613457" cy="873765"/>
            <a:chOff x="6980974" y="1473862"/>
            <a:chExt cx="1622985" cy="873765"/>
          </a:xfrm>
        </p:grpSpPr>
        <p:sp>
          <p:nvSpPr>
            <p:cNvPr id="34" name="Rechteck 33">
              <a:extLst>
                <a:ext uri="{FF2B5EF4-FFF2-40B4-BE49-F238E27FC236}">
                  <a16:creationId xmlns:a16="http://schemas.microsoft.com/office/drawing/2014/main" id="{89F7028E-474F-4082-A010-0C82D5EBDD92}"/>
                </a:ext>
              </a:extLst>
            </p:cNvPr>
            <p:cNvSpPr/>
            <p:nvPr/>
          </p:nvSpPr>
          <p:spPr>
            <a:xfrm>
              <a:off x="6980974" y="1535492"/>
              <a:ext cx="1510411" cy="750508"/>
            </a:xfrm>
            <a:prstGeom prst="rect">
              <a:avLst/>
            </a:prstGeom>
            <a:solidFill>
              <a:schemeClr val="bg1"/>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39" name="Textfeld 38">
              <a:extLst>
                <a:ext uri="{FF2B5EF4-FFF2-40B4-BE49-F238E27FC236}">
                  <a16:creationId xmlns:a16="http://schemas.microsoft.com/office/drawing/2014/main" id="{9A8B5920-F3C2-401B-A17A-A41C15CDA783}"/>
                </a:ext>
              </a:extLst>
            </p:cNvPr>
            <p:cNvSpPr txBox="1"/>
            <p:nvPr/>
          </p:nvSpPr>
          <p:spPr>
            <a:xfrm>
              <a:off x="7269541" y="1473862"/>
              <a:ext cx="1334418" cy="873765"/>
            </a:xfrm>
            <a:prstGeom prst="rect">
              <a:avLst/>
            </a:prstGeom>
            <a:noFill/>
          </p:spPr>
          <p:txBody>
            <a:bodyPr wrap="square" rtlCol="0">
              <a:spAutoFit/>
            </a:bodyPr>
            <a:lstStyle/>
            <a:p>
              <a:pPr>
                <a:lnSpc>
                  <a:spcPts val="2100"/>
                </a:lnSpc>
              </a:pPr>
              <a:r>
                <a:rPr lang="de-DE" sz="1200" dirty="0">
                  <a:latin typeface="Arial" panose="020B0604020202020204" pitchFamily="34" charset="0"/>
                  <a:cs typeface="Arial" panose="020B0604020202020204" pitchFamily="34" charset="0"/>
                </a:rPr>
                <a:t>Hamsterkauf</a:t>
              </a:r>
            </a:p>
            <a:p>
              <a:pPr>
                <a:lnSpc>
                  <a:spcPts val="2100"/>
                </a:lnSpc>
              </a:pPr>
              <a:r>
                <a:rPr lang="de-DE" sz="1200" dirty="0">
                  <a:latin typeface="Arial" panose="020B0604020202020204" pitchFamily="34" charset="0"/>
                  <a:cs typeface="Arial" panose="020B0604020202020204" pitchFamily="34" charset="0"/>
                </a:rPr>
                <a:t>Familieneinkauf</a:t>
              </a:r>
            </a:p>
            <a:p>
              <a:pPr>
                <a:lnSpc>
                  <a:spcPts val="2100"/>
                </a:lnSpc>
              </a:pPr>
              <a:r>
                <a:rPr lang="de-DE" sz="1200" dirty="0">
                  <a:latin typeface="Arial" panose="020B0604020202020204" pitchFamily="34" charset="0"/>
                  <a:cs typeface="Arial" panose="020B0604020202020204" pitchFamily="34" charset="0"/>
                </a:rPr>
                <a:t>nicht klassifiziert</a:t>
              </a:r>
            </a:p>
          </p:txBody>
        </p:sp>
        <p:sp>
          <p:nvSpPr>
            <p:cNvPr id="41" name="Ellipse 40">
              <a:extLst>
                <a:ext uri="{FF2B5EF4-FFF2-40B4-BE49-F238E27FC236}">
                  <a16:creationId xmlns:a16="http://schemas.microsoft.com/office/drawing/2014/main" id="{10CDBE34-05AE-42E0-947C-C484C6ED9A1F}"/>
                </a:ext>
              </a:extLst>
            </p:cNvPr>
            <p:cNvSpPr/>
            <p:nvPr/>
          </p:nvSpPr>
          <p:spPr>
            <a:xfrm>
              <a:off x="7079403" y="2105805"/>
              <a:ext cx="154800" cy="153209"/>
            </a:xfrm>
            <a:prstGeom prst="ellipse">
              <a:avLst/>
            </a:prstGeom>
            <a:solidFill>
              <a:srgbClr val="0070C0"/>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8ABD7C26-DB13-4D7E-BE9A-806057D589A8}"/>
                </a:ext>
              </a:extLst>
            </p:cNvPr>
            <p:cNvSpPr/>
            <p:nvPr/>
          </p:nvSpPr>
          <p:spPr>
            <a:xfrm>
              <a:off x="7079403" y="1834141"/>
              <a:ext cx="154800" cy="153209"/>
            </a:xfrm>
            <a:prstGeom prst="ellipse">
              <a:avLst/>
            </a:prstGeom>
            <a:solidFill>
              <a:srgbClr val="9F1B7D"/>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32D195E1-74A9-4A8C-B8D3-4DF63AFFEA4A}"/>
                </a:ext>
              </a:extLst>
            </p:cNvPr>
            <p:cNvSpPr/>
            <p:nvPr/>
          </p:nvSpPr>
          <p:spPr>
            <a:xfrm>
              <a:off x="7079403" y="1577230"/>
              <a:ext cx="154800" cy="153209"/>
            </a:xfrm>
            <a:prstGeom prst="ellipse">
              <a:avLst/>
            </a:prstGeom>
            <a:solidFill>
              <a:srgbClr val="FF4C05"/>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grpSp>
      <p:sp>
        <p:nvSpPr>
          <p:cNvPr id="2" name="Textfeld 1">
            <a:extLst>
              <a:ext uri="{FF2B5EF4-FFF2-40B4-BE49-F238E27FC236}">
                <a16:creationId xmlns:a16="http://schemas.microsoft.com/office/drawing/2014/main" id="{665C5691-B93A-4797-80B6-2DFC01CA302A}"/>
              </a:ext>
            </a:extLst>
          </p:cNvPr>
          <p:cNvSpPr txBox="1"/>
          <p:nvPr/>
        </p:nvSpPr>
        <p:spPr>
          <a:xfrm>
            <a:off x="2593246" y="2806779"/>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Keine Entscheidung möglich.</a:t>
            </a:r>
          </a:p>
        </p:txBody>
      </p:sp>
      <p:sp>
        <p:nvSpPr>
          <p:cNvPr id="15" name="Textfeld 14">
            <a:extLst>
              <a:ext uri="{FF2B5EF4-FFF2-40B4-BE49-F238E27FC236}">
                <a16:creationId xmlns:a16="http://schemas.microsoft.com/office/drawing/2014/main" id="{E94D6AB3-2DE0-4EA9-904B-2D3F8D47473B}"/>
              </a:ext>
            </a:extLst>
          </p:cNvPr>
          <p:cNvSpPr txBox="1"/>
          <p:nvPr/>
        </p:nvSpPr>
        <p:spPr>
          <a:xfrm>
            <a:off x="2608620" y="4060365"/>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Klassifik</a:t>
            </a:r>
            <a:r>
              <a:rPr lang="de-DE" sz="2000" dirty="0">
                <a:latin typeface="Arial" panose="020B0604020202020204" pitchFamily="34" charset="0"/>
                <a:cs typeface="Arial" panose="020B0604020202020204" pitchFamily="34" charset="0"/>
              </a:rPr>
              <a:t>. als Familieneinkauf.</a:t>
            </a:r>
          </a:p>
        </p:txBody>
      </p:sp>
      <p:sp>
        <p:nvSpPr>
          <p:cNvPr id="16" name="Textfeld 15">
            <a:extLst>
              <a:ext uri="{FF2B5EF4-FFF2-40B4-BE49-F238E27FC236}">
                <a16:creationId xmlns:a16="http://schemas.microsoft.com/office/drawing/2014/main" id="{127AD638-2C66-457C-88CE-C68C96CDDD7F}"/>
              </a:ext>
            </a:extLst>
          </p:cNvPr>
          <p:cNvSpPr txBox="1"/>
          <p:nvPr/>
        </p:nvSpPr>
        <p:spPr>
          <a:xfrm>
            <a:off x="2608620" y="5294922"/>
            <a:ext cx="5000017" cy="400110"/>
          </a:xfrm>
          <a:prstGeom prst="rect">
            <a:avLst/>
          </a:prstGeom>
          <a:noFill/>
        </p:spPr>
        <p:txBody>
          <a:bodyPr wrap="square" rtlCol="0">
            <a:spAutoFit/>
          </a:bodyPr>
          <a:lstStyle/>
          <a:p>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Klassifik</a:t>
            </a:r>
            <a:r>
              <a:rPr lang="de-DE" sz="2000" dirty="0">
                <a:latin typeface="Arial" panose="020B0604020202020204" pitchFamily="34" charset="0"/>
                <a:cs typeface="Arial" panose="020B0604020202020204" pitchFamily="34" charset="0"/>
              </a:rPr>
              <a:t>. als Hamsterkauf.</a:t>
            </a:r>
          </a:p>
        </p:txBody>
      </p:sp>
    </p:spTree>
    <p:extLst>
      <p:ext uri="{BB962C8B-B14F-4D97-AF65-F5344CB8AC3E}">
        <p14:creationId xmlns:p14="http://schemas.microsoft.com/office/powerpoint/2010/main" val="3583000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781341"/>
                <a:ext cx="7339013" cy="3763426"/>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Gegeben sei ein Datensatz mit </a:t>
                </a:r>
                <a14:m>
                  <m:oMath xmlns:m="http://schemas.openxmlformats.org/officeDocument/2006/math">
                    <m:r>
                      <a:rPr lang="de-DE" i="1" dirty="0" smtClean="0">
                        <a:latin typeface="Cambria Math" panose="02040503050406030204" pitchFamily="18" charset="0"/>
                      </a:rPr>
                      <m:t>𝑛</m:t>
                    </m:r>
                  </m:oMath>
                </a14:m>
                <a:r>
                  <a:rPr lang="de-DE" dirty="0">
                    <a:latin typeface="+mj-lt"/>
                  </a:rPr>
                  <a:t> Beispielen mit zwei metrisch skalierten Features und einem Label in Form von Klassen.</a:t>
                </a:r>
              </a:p>
              <a:p>
                <a:pPr marL="0" indent="0">
                  <a:lnSpc>
                    <a:spcPct val="100000"/>
                  </a:lnSpc>
                </a:pPr>
                <a:endParaRPr lang="de-DE" dirty="0">
                  <a:latin typeface="+mj-lt"/>
                </a:endParaRPr>
              </a:p>
              <a:p>
                <a:pPr marL="0" indent="0">
                  <a:lnSpc>
                    <a:spcPct val="100000"/>
                  </a:lnSpc>
                </a:pPr>
                <a:r>
                  <a:rPr lang="de-DE" dirty="0">
                    <a:latin typeface="+mj-lt"/>
                  </a:rPr>
                  <a:t>Da die Features metrisch skaliert sind, kann jedes Beispiel mit einem im kartesischen Koordinatensystem eingefärbten Punkt repräsentiert werden. Diese Punkte werden mit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oMath>
                </a14:m>
                <a:r>
                  <a:rPr lang="de-DE" dirty="0">
                    <a:latin typeface="+mj-lt"/>
                  </a:rPr>
                  <a:t> bezeichnet, wobei jeder Punkt in der Farbe seiner jeweiligen Klasse eingefärbt ist (bereits bekannter Scatterplot).</a:t>
                </a: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781341"/>
                <a:ext cx="7339013" cy="3763426"/>
              </a:xfrm>
              <a:prstGeom prst="rect">
                <a:avLst/>
              </a:prstGeom>
              <a:blipFill>
                <a:blip r:embed="rId2"/>
                <a:stretch>
                  <a:fillRect l="-831" t="-647"/>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Formalisierung</a:t>
            </a:r>
          </a:p>
        </p:txBody>
      </p:sp>
    </p:spTree>
    <p:extLst>
      <p:ext uri="{BB962C8B-B14F-4D97-AF65-F5344CB8AC3E}">
        <p14:creationId xmlns:p14="http://schemas.microsoft.com/office/powerpoint/2010/main" val="105617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9F09895-3BE0-426C-923E-0911D82A49C4}"/>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A7B82343-9F1C-4872-8AAD-5720F833E7A5}"/>
              </a:ext>
            </a:extLst>
          </p:cNvPr>
          <p:cNvSpPr txBox="1">
            <a:spLocks/>
          </p:cNvSpPr>
          <p:nvPr/>
        </p:nvSpPr>
        <p:spPr>
          <a:xfrm>
            <a:off x="900113" y="1518135"/>
            <a:ext cx="7343775" cy="1411208"/>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pPr>
            <a:r>
              <a:rPr lang="en-GB" i="1" dirty="0">
                <a:latin typeface="+mj-lt"/>
              </a:rPr>
              <a:t>„Machine learning is the study of computer algorithms that allow computer programs to automatically improve through experience.“</a:t>
            </a:r>
          </a:p>
        </p:txBody>
      </p:sp>
      <p:sp>
        <p:nvSpPr>
          <p:cNvPr id="10" name="Inhaltsplatzhalter 3">
            <a:extLst>
              <a:ext uri="{FF2B5EF4-FFF2-40B4-BE49-F238E27FC236}">
                <a16:creationId xmlns:a16="http://schemas.microsoft.com/office/drawing/2014/main" id="{BFB5C17A-01A0-43AB-AD6B-A0503B77E5A2}"/>
              </a:ext>
            </a:extLst>
          </p:cNvPr>
          <p:cNvSpPr txBox="1">
            <a:spLocks/>
          </p:cNvSpPr>
          <p:nvPr/>
        </p:nvSpPr>
        <p:spPr>
          <a:xfrm>
            <a:off x="6213827" y="2339993"/>
            <a:ext cx="2577748" cy="408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de-DE" sz="1400" dirty="0">
                <a:solidFill>
                  <a:schemeClr val="accent6"/>
                </a:solidFill>
                <a:latin typeface="+mj-lt"/>
              </a:rPr>
              <a:t>(Tom Mitchell, 1997)</a:t>
            </a:r>
          </a:p>
          <a:p>
            <a:pPr algn="r"/>
            <a:endParaRPr lang="de-DE" dirty="0"/>
          </a:p>
        </p:txBody>
      </p:sp>
      <p:sp>
        <p:nvSpPr>
          <p:cNvPr id="11" name="Inhaltsplatzhalter 3">
            <a:extLst>
              <a:ext uri="{FF2B5EF4-FFF2-40B4-BE49-F238E27FC236}">
                <a16:creationId xmlns:a16="http://schemas.microsoft.com/office/drawing/2014/main" id="{7B325D42-28C5-4B41-A3FA-8517087CE7B9}"/>
              </a:ext>
            </a:extLst>
          </p:cNvPr>
          <p:cNvSpPr txBox="1">
            <a:spLocks/>
          </p:cNvSpPr>
          <p:nvPr/>
        </p:nvSpPr>
        <p:spPr>
          <a:xfrm>
            <a:off x="1242060" y="3717961"/>
            <a:ext cx="7001828" cy="46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latin typeface="+mj-lt"/>
              </a:rPr>
              <a:t>   Datensatz	           ML-Modell                  Information</a:t>
            </a:r>
          </a:p>
          <a:p>
            <a:pPr marL="0" indent="0">
              <a:buFont typeface="Arial" panose="020B0604020202020204" pitchFamily="34" charset="0"/>
              <a:buNone/>
            </a:pPr>
            <a:endParaRPr lang="de-DE" sz="2000" dirty="0">
              <a:latin typeface="+mj-lt"/>
            </a:endParaRPr>
          </a:p>
          <a:p>
            <a:pPr marL="0" indent="0">
              <a:buFont typeface="Arial" panose="020B0604020202020204" pitchFamily="34" charset="0"/>
              <a:buNone/>
            </a:pPr>
            <a:r>
              <a:rPr lang="de-DE" sz="2000" dirty="0">
                <a:latin typeface="+mj-lt"/>
              </a:rPr>
              <a:t>    </a:t>
            </a:r>
          </a:p>
        </p:txBody>
      </p:sp>
      <p:pic>
        <p:nvPicPr>
          <p:cNvPr id="12" name="Grafik 11" descr="Pfeil nach rechts mit einfarbiger Füllung">
            <a:extLst>
              <a:ext uri="{FF2B5EF4-FFF2-40B4-BE49-F238E27FC236}">
                <a16:creationId xmlns:a16="http://schemas.microsoft.com/office/drawing/2014/main" id="{4C98712D-3A3E-4DFA-8E69-7159D882F8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2304" y="3568346"/>
            <a:ext cx="689620" cy="607599"/>
          </a:xfrm>
          <a:prstGeom prst="rect">
            <a:avLst/>
          </a:prstGeom>
        </p:spPr>
      </p:pic>
      <p:pic>
        <p:nvPicPr>
          <p:cNvPr id="13" name="Grafik 12" descr="Pfeil nach oben mit einfarbiger Füllung">
            <a:extLst>
              <a:ext uri="{FF2B5EF4-FFF2-40B4-BE49-F238E27FC236}">
                <a16:creationId xmlns:a16="http://schemas.microsoft.com/office/drawing/2014/main" id="{5356095F-0E43-460E-B5AD-FF5288ECF8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2989704" y="3271582"/>
            <a:ext cx="591876" cy="529485"/>
          </a:xfrm>
          <a:prstGeom prst="rect">
            <a:avLst/>
          </a:prstGeom>
        </p:spPr>
      </p:pic>
      <p:sp>
        <p:nvSpPr>
          <p:cNvPr id="61" name="Titel 2">
            <a:extLst>
              <a:ext uri="{FF2B5EF4-FFF2-40B4-BE49-F238E27FC236}">
                <a16:creationId xmlns:a16="http://schemas.microsoft.com/office/drawing/2014/main" id="{E2532DB9-AC23-46F7-9374-9A25EF6803BE}"/>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Maschinelles Lernen: Überblick</a:t>
            </a:r>
          </a:p>
        </p:txBody>
      </p:sp>
      <p:sp>
        <p:nvSpPr>
          <p:cNvPr id="2" name="Rechteck 1">
            <a:extLst>
              <a:ext uri="{FF2B5EF4-FFF2-40B4-BE49-F238E27FC236}">
                <a16:creationId xmlns:a16="http://schemas.microsoft.com/office/drawing/2014/main" id="{647B9FB9-BDF5-4CE9-A83E-CF31BBB4707C}"/>
              </a:ext>
            </a:extLst>
          </p:cNvPr>
          <p:cNvSpPr/>
          <p:nvPr/>
        </p:nvSpPr>
        <p:spPr>
          <a:xfrm>
            <a:off x="1876425" y="2895170"/>
            <a:ext cx="3204723" cy="400110"/>
          </a:xfrm>
          <a:prstGeom prst="rect">
            <a:avLst/>
          </a:prstGeom>
        </p:spPr>
        <p:txBody>
          <a:bodyPr wrap="none">
            <a:spAutoFit/>
          </a:bodyPr>
          <a:lstStyle/>
          <a:p>
            <a:r>
              <a:rPr lang="de-DE" sz="2000" dirty="0"/>
              <a:t>Maschinelles Lernen (ML) </a:t>
            </a:r>
          </a:p>
        </p:txBody>
      </p:sp>
      <p:pic>
        <p:nvPicPr>
          <p:cNvPr id="3" name="Grafik 2">
            <a:extLst>
              <a:ext uri="{FF2B5EF4-FFF2-40B4-BE49-F238E27FC236}">
                <a16:creationId xmlns:a16="http://schemas.microsoft.com/office/drawing/2014/main" id="{FB8E6AD5-0A64-4F88-A83C-64C1D48EB68E}"/>
              </a:ext>
            </a:extLst>
          </p:cNvPr>
          <p:cNvPicPr>
            <a:picLocks noChangeAspect="1"/>
          </p:cNvPicPr>
          <p:nvPr/>
        </p:nvPicPr>
        <p:blipFill>
          <a:blip r:embed="rId7"/>
          <a:stretch>
            <a:fillRect/>
          </a:stretch>
        </p:blipFill>
        <p:spPr>
          <a:xfrm>
            <a:off x="1614194" y="4126830"/>
            <a:ext cx="1091064" cy="1762094"/>
          </a:xfrm>
          <a:prstGeom prst="rect">
            <a:avLst/>
          </a:prstGeom>
        </p:spPr>
      </p:pic>
      <p:pic>
        <p:nvPicPr>
          <p:cNvPr id="4" name="Grafik 3">
            <a:extLst>
              <a:ext uri="{FF2B5EF4-FFF2-40B4-BE49-F238E27FC236}">
                <a16:creationId xmlns:a16="http://schemas.microsoft.com/office/drawing/2014/main" id="{D991FA48-A92C-4275-AA39-33552F683F46}"/>
              </a:ext>
            </a:extLst>
          </p:cNvPr>
          <p:cNvPicPr>
            <a:picLocks noChangeAspect="1"/>
          </p:cNvPicPr>
          <p:nvPr/>
        </p:nvPicPr>
        <p:blipFill>
          <a:blip r:embed="rId8"/>
          <a:stretch>
            <a:fillRect/>
          </a:stretch>
        </p:blipFill>
        <p:spPr>
          <a:xfrm>
            <a:off x="3889736" y="4135553"/>
            <a:ext cx="1181773" cy="1800317"/>
          </a:xfrm>
          <a:prstGeom prst="rect">
            <a:avLst/>
          </a:prstGeom>
        </p:spPr>
      </p:pic>
      <p:pic>
        <p:nvPicPr>
          <p:cNvPr id="62" name="Grafik 61" descr="Glühbirne">
            <a:extLst>
              <a:ext uri="{FF2B5EF4-FFF2-40B4-BE49-F238E27FC236}">
                <a16:creationId xmlns:a16="http://schemas.microsoft.com/office/drawing/2014/main" id="{8313B8EB-2E2B-4CD0-815F-A87B09FE69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9575" y="4083898"/>
            <a:ext cx="1734483" cy="1847957"/>
          </a:xfrm>
          <a:prstGeom prst="rect">
            <a:avLst/>
          </a:prstGeom>
        </p:spPr>
      </p:pic>
      <p:pic>
        <p:nvPicPr>
          <p:cNvPr id="5" name="Grafik 4" descr="Pfeil nach rechts mit einfarbiger Füllung">
            <a:extLst>
              <a:ext uri="{FF2B5EF4-FFF2-40B4-BE49-F238E27FC236}">
                <a16:creationId xmlns:a16="http://schemas.microsoft.com/office/drawing/2014/main" id="{ED84D6D2-61C9-DD9C-8D9E-4143EA06A5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9955" y="3568346"/>
            <a:ext cx="689620" cy="607599"/>
          </a:xfrm>
          <a:prstGeom prst="rect">
            <a:avLst/>
          </a:prstGeom>
        </p:spPr>
      </p:pic>
    </p:spTree>
    <p:extLst>
      <p:ext uri="{BB962C8B-B14F-4D97-AF65-F5344CB8AC3E}">
        <p14:creationId xmlns:p14="http://schemas.microsoft.com/office/powerpoint/2010/main" val="32212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851251" y="1693791"/>
                <a:ext cx="8098196" cy="4319080"/>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Wird nun ein neues Beispiel betrachtet, sind die Ausprägungen der Features bekannt, das Beispiel kann als neuer Punkt </a:t>
                </a:r>
                <a14:m>
                  <m:oMath xmlns:m="http://schemas.openxmlformats.org/officeDocument/2006/math">
                    <m:r>
                      <a:rPr lang="de-DE" b="0" i="1" smtClean="0">
                        <a:latin typeface="Cambria Math" panose="02040503050406030204" pitchFamily="18" charset="0"/>
                      </a:rPr>
                      <m:t>𝑏</m:t>
                    </m:r>
                  </m:oMath>
                </a14:m>
                <a:r>
                  <a:rPr lang="de-DE" dirty="0">
                    <a:latin typeface="+mj-lt"/>
                  </a:rPr>
                  <a:t> im kartesischen Koordinatensystem dargestellt werden. Die Klassifikation des Punktes erfolgt dann wie folgt:</a:t>
                </a:r>
              </a:p>
              <a:p>
                <a:pPr marL="0" indent="0">
                  <a:lnSpc>
                    <a:spcPct val="100000"/>
                  </a:lnSpc>
                </a:pPr>
                <a:endParaRPr lang="de-DE" b="1" dirty="0">
                  <a:latin typeface="+mj-lt"/>
                </a:endParaRPr>
              </a:p>
              <a:p>
                <a:pPr marL="0" indent="0">
                  <a:lnSpc>
                    <a:spcPct val="100000"/>
                  </a:lnSpc>
                </a:pPr>
                <a:endParaRPr lang="de-DE" dirty="0">
                  <a:latin typeface="+mj-lt"/>
                </a:endParaRPr>
              </a:p>
              <a:p>
                <a:pPr>
                  <a:lnSpc>
                    <a:spcPct val="100000"/>
                  </a:lnSpc>
                  <a:buFontTx/>
                  <a:buBlip>
                    <a:blip r:embed="rId2"/>
                  </a:buBlip>
                </a:pPr>
                <a:r>
                  <a:rPr lang="de-DE" dirty="0">
                    <a:latin typeface="+mj-lt"/>
                  </a:rPr>
                  <a:t>Auswahl der Metrik   </a:t>
                </a:r>
                <a14:m>
                  <m:oMath xmlns:m="http://schemas.openxmlformats.org/officeDocument/2006/math">
                    <m:r>
                      <a:rPr lang="de-DE" b="0" i="1" smtClean="0">
                        <a:latin typeface="Cambria Math" panose="02040503050406030204" pitchFamily="18" charset="0"/>
                      </a:rPr>
                      <m:t>𝑑</m:t>
                    </m:r>
                    <m:r>
                      <a:rPr lang="de-DE" b="0" i="1" smtClean="0">
                        <a:latin typeface="Cambria Math" panose="02040503050406030204" pitchFamily="18" charset="0"/>
                      </a:rPr>
                      <m:t> :</m:t>
                    </m:r>
                    <m:r>
                      <a:rPr lang="de-DE" b="0" i="1" smtClean="0">
                        <a:latin typeface="Cambria Math" panose="02040503050406030204" pitchFamily="18" charset="0"/>
                      </a:rPr>
                      <m:t>𝑀</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𝑀</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oMath>
                </a14:m>
                <a:r>
                  <a:rPr lang="de-DE" dirty="0">
                    <a:latin typeface="+mj-lt"/>
                  </a:rPr>
                  <a:t>.</a:t>
                </a:r>
              </a:p>
              <a:p>
                <a:pPr>
                  <a:lnSpc>
                    <a:spcPct val="100000"/>
                  </a:lnSpc>
                  <a:buFontTx/>
                  <a:buBlip>
                    <a:blip r:embed="rId2"/>
                  </a:buBlip>
                </a:pPr>
                <a:r>
                  <a:rPr lang="de-DE" dirty="0">
                    <a:latin typeface="+mj-lt"/>
                  </a:rPr>
                  <a:t>Bestimmung der </a:t>
                </a:r>
                <a14:m>
                  <m:oMath xmlns:m="http://schemas.openxmlformats.org/officeDocument/2006/math">
                    <m:r>
                      <a:rPr lang="de-DE" b="0" i="1" smtClean="0">
                        <a:latin typeface="Cambria Math" panose="02040503050406030204" pitchFamily="18" charset="0"/>
                      </a:rPr>
                      <m:t>𝑘</m:t>
                    </m:r>
                  </m:oMath>
                </a14:m>
                <a:r>
                  <a:rPr lang="de-DE" dirty="0">
                    <a:latin typeface="+mj-lt"/>
                  </a:rPr>
                  <a:t> nächsten Nachbarn des Beispiels mittels Betrachtung von   </a:t>
                </a:r>
                <a14:m>
                  <m:oMath xmlns:m="http://schemas.openxmlformats.org/officeDocument/2006/math">
                    <m:r>
                      <a:rPr lang="de-DE" b="0" i="1" smtClean="0">
                        <a:latin typeface="Cambria Math" panose="02040503050406030204" pitchFamily="18" charset="0"/>
                      </a:rPr>
                      <m:t>𝑑</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a:rPr lang="de-DE" b="0" i="1" smtClean="0">
                            <a:latin typeface="Cambria Math" panose="02040503050406030204" pitchFamily="18" charset="0"/>
                          </a:rPr>
                          <m:t>𝑏</m:t>
                        </m:r>
                      </m:e>
                    </m:d>
                  </m:oMath>
                </a14:m>
                <a:r>
                  <a:rPr lang="de-DE" dirty="0">
                    <a:latin typeface="+mj-lt"/>
                  </a:rPr>
                  <a:t> für </a:t>
                </a:r>
                <a14:m>
                  <m:oMath xmlns:m="http://schemas.openxmlformats.org/officeDocument/2006/math">
                    <m:r>
                      <a:rPr lang="de-DE" b="0" i="1" smtClean="0">
                        <a:latin typeface="Cambria Math" panose="02040503050406030204" pitchFamily="18" charset="0"/>
                      </a:rPr>
                      <m:t>𝑖</m:t>
                    </m:r>
                    <m:r>
                      <a:rPr lang="de-DE" b="0" i="1" smtClean="0">
                        <a:latin typeface="Cambria Math" panose="02040503050406030204" pitchFamily="18" charset="0"/>
                      </a:rPr>
                      <m:t>=1, …, </m:t>
                    </m:r>
                    <m:r>
                      <a:rPr lang="de-DE" b="0" i="1" smtClean="0">
                        <a:latin typeface="Cambria Math" panose="02040503050406030204" pitchFamily="18" charset="0"/>
                      </a:rPr>
                      <m:t>𝑛</m:t>
                    </m:r>
                  </m:oMath>
                </a14:m>
                <a:r>
                  <a:rPr lang="de-DE" dirty="0">
                    <a:latin typeface="+mj-lt"/>
                  </a:rPr>
                  <a:t>.</a:t>
                </a:r>
              </a:p>
              <a:p>
                <a:pPr>
                  <a:lnSpc>
                    <a:spcPct val="100000"/>
                  </a:lnSpc>
                  <a:buFontTx/>
                  <a:buBlip>
                    <a:blip r:embed="rId2"/>
                  </a:buBlip>
                </a:pPr>
                <a:r>
                  <a:rPr lang="de-DE" dirty="0">
                    <a:latin typeface="+mj-lt"/>
                  </a:rPr>
                  <a:t>Bestimmung der am häufigsten vertretenen Klasse unter den </a:t>
                </a:r>
                <a14:m>
                  <m:oMath xmlns:m="http://schemas.openxmlformats.org/officeDocument/2006/math">
                    <m:r>
                      <a:rPr lang="de-DE" b="0" i="1" smtClean="0">
                        <a:latin typeface="Cambria Math" panose="02040503050406030204" pitchFamily="18" charset="0"/>
                      </a:rPr>
                      <m:t>𝑘</m:t>
                    </m:r>
                  </m:oMath>
                </a14:m>
                <a:r>
                  <a:rPr lang="de-DE" dirty="0">
                    <a:latin typeface="+mj-lt"/>
                  </a:rPr>
                  <a:t> Nachbarn.</a:t>
                </a:r>
              </a:p>
              <a:p>
                <a:pPr>
                  <a:lnSpc>
                    <a:spcPct val="100000"/>
                  </a:lnSpc>
                  <a:buFontTx/>
                  <a:buBlip>
                    <a:blip r:embed="rId2"/>
                  </a:buBlip>
                </a:pPr>
                <a:r>
                  <a:rPr lang="de-DE" dirty="0">
                    <a:latin typeface="+mj-lt"/>
                  </a:rPr>
                  <a:t>Klassifizierung des neuen Beispiels in diese Klasse.</a:t>
                </a: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851251" y="1693791"/>
                <a:ext cx="8098196" cy="4319080"/>
              </a:xfrm>
              <a:prstGeom prst="rect">
                <a:avLst/>
              </a:prstGeom>
              <a:blipFill>
                <a:blip r:embed="rId3"/>
                <a:stretch>
                  <a:fillRect l="-828" t="-706" r="-1355"/>
                </a:stretch>
              </a:blipFill>
            </p:spPr>
            <p:txBody>
              <a:bodyPr/>
              <a:lstStyle/>
              <a:p>
                <a:r>
                  <a:rPr lang="de-DE">
                    <a:noFill/>
                  </a:rPr>
                  <a:t> </a:t>
                </a:r>
              </a:p>
            </p:txBody>
          </p:sp>
        </mc:Fallback>
      </mc:AlternateContent>
      <p:sp>
        <p:nvSpPr>
          <p:cNvPr id="8" name="Titel 2">
            <a:extLst>
              <a:ext uri="{FF2B5EF4-FFF2-40B4-BE49-F238E27FC236}">
                <a16:creationId xmlns:a16="http://schemas.microsoft.com/office/drawing/2014/main" id="{B60E721B-2629-4DCE-9229-A18EE7F917D5}"/>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Formalisierung</a:t>
            </a:r>
          </a:p>
        </p:txBody>
      </p:sp>
    </p:spTree>
    <p:extLst>
      <p:ext uri="{BB962C8B-B14F-4D97-AF65-F5344CB8AC3E}">
        <p14:creationId xmlns:p14="http://schemas.microsoft.com/office/powerpoint/2010/main" val="18930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35220-F45C-4E2C-9474-FB17F9377C83}"/>
              </a:ext>
            </a:extLst>
          </p:cNvPr>
          <p:cNvSpPr>
            <a:spLocks noGrp="1"/>
          </p:cNvSpPr>
          <p:nvPr>
            <p:ph type="title"/>
          </p:nvPr>
        </p:nvSpPr>
        <p:spPr>
          <a:xfrm>
            <a:off x="903291" y="378461"/>
            <a:ext cx="8101012" cy="712482"/>
          </a:xfrm>
        </p:spPr>
        <p:txBody>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a:t>
            </a:r>
            <a:br>
              <a:rPr lang="de-DE" sz="3200" dirty="0">
                <a:latin typeface="+mn-lt"/>
              </a:rPr>
            </a:br>
            <a:r>
              <a:rPr lang="de-DE" sz="3200" dirty="0">
                <a:latin typeface="+mn-lt"/>
              </a:rPr>
              <a:t>Abstrakte Metriken </a:t>
            </a:r>
          </a:p>
        </p:txBody>
      </p:sp>
      <p:sp>
        <p:nvSpPr>
          <p:cNvPr id="3" name="Inhaltsplatzhalter 2">
            <a:extLst>
              <a:ext uri="{FF2B5EF4-FFF2-40B4-BE49-F238E27FC236}">
                <a16:creationId xmlns:a16="http://schemas.microsoft.com/office/drawing/2014/main" id="{6123BA5A-ED82-4873-9916-ACE952A1E2FD}"/>
              </a:ext>
            </a:extLst>
          </p:cNvPr>
          <p:cNvSpPr>
            <a:spLocks noGrp="1"/>
          </p:cNvSpPr>
          <p:nvPr>
            <p:ph sz="quarter" idx="12"/>
          </p:nvPr>
        </p:nvSpPr>
        <p:spPr>
          <a:xfrm>
            <a:off x="903291" y="1504568"/>
            <a:ext cx="7340597" cy="4320000"/>
          </a:xfrm>
        </p:spPr>
        <p:txBody>
          <a:bodyPr/>
          <a:lstStyle/>
          <a:p>
            <a:pPr marL="0" lvl="0" indent="0" defTabSz="914400" fontAlgn="auto">
              <a:lnSpc>
                <a:spcPct val="100000"/>
              </a:lnSpc>
              <a:spcBef>
                <a:spcPts val="0"/>
              </a:spcBef>
              <a:buBlip>
                <a:blip r:embed="rId2"/>
              </a:buBlip>
            </a:pPr>
            <a:r>
              <a:rPr lang="de-DE" dirty="0">
                <a:solidFill>
                  <a:srgbClr val="000000"/>
                </a:solidFill>
              </a:rPr>
              <a:t> Bei den bisher thematisierten Metriken handelt es sich um Metriken, welche zur Klassifikation von metrisch skalierten Features gut geeignet sind. </a:t>
            </a:r>
          </a:p>
          <a:p>
            <a:pPr marL="0" lvl="0" indent="0" defTabSz="914400" fontAlgn="auto">
              <a:lnSpc>
                <a:spcPct val="100000"/>
              </a:lnSpc>
              <a:spcBef>
                <a:spcPts val="0"/>
              </a:spcBef>
              <a:buBlip>
                <a:blip r:embed="rId2"/>
              </a:buBlip>
            </a:pPr>
            <a:endParaRPr lang="de-DE" dirty="0">
              <a:solidFill>
                <a:srgbClr val="000000"/>
              </a:solidFill>
            </a:endParaRPr>
          </a:p>
          <a:p>
            <a:pPr marL="0" lvl="0" indent="0" defTabSz="914400" fontAlgn="auto">
              <a:lnSpc>
                <a:spcPct val="100000"/>
              </a:lnSpc>
              <a:spcBef>
                <a:spcPts val="0"/>
              </a:spcBef>
              <a:buBlip>
                <a:blip r:embed="rId2"/>
              </a:buBlip>
            </a:pPr>
            <a:r>
              <a:rPr lang="de-DE" dirty="0">
                <a:solidFill>
                  <a:srgbClr val="000000"/>
                </a:solidFill>
              </a:rPr>
              <a:t> Metriken können deutlich abstrakter sein, beispielsweise zur Klassifikation von Wörtern (bspw. Sprachassistenz, Spamerkennung, …)</a:t>
            </a:r>
            <a:br>
              <a:rPr lang="de-DE" dirty="0">
                <a:solidFill>
                  <a:srgbClr val="000000"/>
                </a:solidFill>
              </a:rPr>
            </a:br>
            <a:r>
              <a:rPr lang="de-DE" dirty="0">
                <a:solidFill>
                  <a:srgbClr val="000000"/>
                </a:solidFill>
              </a:rPr>
              <a:t>Zwei Wörter sind Nachbarn, wenn möglichst viele Buchstaben gleich sind / möglichst viele Buchstaben an derselben Stelle stehen…</a:t>
            </a:r>
            <a:endParaRPr lang="de-DE" dirty="0"/>
          </a:p>
        </p:txBody>
      </p:sp>
      <p:sp>
        <p:nvSpPr>
          <p:cNvPr id="6" name="Foliennummernplatzhalter 5">
            <a:extLst>
              <a:ext uri="{FF2B5EF4-FFF2-40B4-BE49-F238E27FC236}">
                <a16:creationId xmlns:a16="http://schemas.microsoft.com/office/drawing/2014/main" id="{51D52543-0CD4-443A-9908-95694E12BE87}"/>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7" name="Gerader Verbinder 6">
            <a:extLst>
              <a:ext uri="{FF2B5EF4-FFF2-40B4-BE49-F238E27FC236}">
                <a16:creationId xmlns:a16="http://schemas.microsoft.com/office/drawing/2014/main" id="{D4587399-2DA4-4872-AD82-D8D187923DD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4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904874" y="1962223"/>
            <a:ext cx="7849659"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FontTx/>
              <a:buBlip>
                <a:blip r:embed="rId2"/>
              </a:buBlip>
            </a:pPr>
            <a:r>
              <a:rPr lang="de-DE" dirty="0">
                <a:latin typeface="+mj-lt"/>
              </a:rPr>
              <a:t> Starten der Anaconda Distribution.</a:t>
            </a:r>
          </a:p>
          <a:p>
            <a:pPr indent="-52388">
              <a:lnSpc>
                <a:spcPct val="100000"/>
              </a:lnSpc>
              <a:buFontTx/>
              <a:buBlip>
                <a:blip r:embed="rId2"/>
              </a:buBlip>
            </a:pPr>
            <a:r>
              <a:rPr lang="de-DE" dirty="0">
                <a:latin typeface="+mj-lt"/>
              </a:rPr>
              <a:t> Öffnen des </a:t>
            </a:r>
            <a:r>
              <a:rPr lang="de-DE" dirty="0" err="1">
                <a:latin typeface="+mj-lt"/>
              </a:rPr>
              <a:t>Jupyter</a:t>
            </a:r>
            <a:r>
              <a:rPr lang="de-DE" dirty="0">
                <a:latin typeface="+mj-lt"/>
              </a:rPr>
              <a:t> Notebooks</a:t>
            </a:r>
            <a:br>
              <a:rPr lang="de-DE" dirty="0">
                <a:latin typeface="+mj-lt"/>
              </a:rPr>
            </a:br>
            <a:r>
              <a:rPr lang="de-DE" dirty="0">
                <a:latin typeface="+mj-lt"/>
              </a:rPr>
              <a:t>   „</a:t>
            </a:r>
            <a:r>
              <a:rPr lang="de-DE" dirty="0" err="1"/>
              <a:t>Datenverarbeitung.kNN.ohneTB</a:t>
            </a:r>
            <a:r>
              <a:rPr lang="de-DE" dirty="0"/>
              <a:t>“</a:t>
            </a:r>
            <a:r>
              <a:rPr lang="de-DE" dirty="0">
                <a:latin typeface="+mj-lt"/>
              </a:rPr>
              <a:t>.</a:t>
            </a:r>
          </a:p>
        </p:txBody>
      </p:sp>
      <p:pic>
        <p:nvPicPr>
          <p:cNvPr id="10" name="Grafik 9">
            <a:extLst>
              <a:ext uri="{FF2B5EF4-FFF2-40B4-BE49-F238E27FC236}">
                <a16:creationId xmlns:a16="http://schemas.microsoft.com/office/drawing/2014/main" id="{F63504D3-59E7-4962-A863-822CB6B5A2BD}"/>
              </a:ext>
            </a:extLst>
          </p:cNvPr>
          <p:cNvPicPr>
            <a:picLocks noChangeAspect="1"/>
          </p:cNvPicPr>
          <p:nvPr/>
        </p:nvPicPr>
        <p:blipFill>
          <a:blip r:embed="rId3"/>
          <a:stretch>
            <a:fillRect/>
          </a:stretch>
        </p:blipFill>
        <p:spPr>
          <a:xfrm>
            <a:off x="5677840" y="3565524"/>
            <a:ext cx="1641593" cy="1902880"/>
          </a:xfrm>
          <a:prstGeom prst="rect">
            <a:avLst/>
          </a:prstGeom>
        </p:spPr>
      </p:pic>
      <p:sp>
        <p:nvSpPr>
          <p:cNvPr id="11" name="Titel 2">
            <a:extLst>
              <a:ext uri="{FF2B5EF4-FFF2-40B4-BE49-F238E27FC236}">
                <a16:creationId xmlns:a16="http://schemas.microsoft.com/office/drawing/2014/main" id="{F0642BBB-5CB5-4067-9A21-1D092AFA12B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Datenverarbeitung I  </a:t>
            </a:r>
            <a:br>
              <a:rPr lang="de-DE" sz="3200" dirty="0">
                <a:latin typeface="+mn-lt"/>
              </a:rPr>
            </a:br>
            <a:r>
              <a:rPr lang="de-DE" sz="3200" dirty="0">
                <a:latin typeface="+mn-lt"/>
              </a:rPr>
              <a:t>Einkaufswagen-Klassifikation</a:t>
            </a:r>
          </a:p>
        </p:txBody>
      </p:sp>
    </p:spTree>
    <p:extLst>
      <p:ext uri="{BB962C8B-B14F-4D97-AF65-F5344CB8AC3E}">
        <p14:creationId xmlns:p14="http://schemas.microsoft.com/office/powerpoint/2010/main" val="156224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380235"/>
                <a:ext cx="7334250"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Ausgangssituation: Im Speicher liegen Vektoren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oMath>
                </a14:m>
                <a:r>
                  <a:rPr lang="de-DE" dirty="0">
                    <a:latin typeface="+mj-lt"/>
                  </a:rPr>
                  <a:t> wobei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oMath>
                </a14:m>
                <a:r>
                  <a:rPr lang="de-DE" dirty="0">
                    <a:latin typeface="+mj-lt"/>
                  </a:rPr>
                  <a:t> die Ausprägung der Features und </a:t>
                </a:r>
                <a14:m>
                  <m:oMath xmlns:m="http://schemas.openxmlformats.org/officeDocument/2006/math">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oMath>
                </a14:m>
                <a:r>
                  <a:rPr lang="de-DE" dirty="0">
                    <a:latin typeface="+mj-lt"/>
                  </a:rPr>
                  <a:t> eine Kennzahl für die Klasse enthält, als Liste ab. Anzahl </a:t>
                </a:r>
                <a14:m>
                  <m:oMath xmlns:m="http://schemas.openxmlformats.org/officeDocument/2006/math">
                    <m:r>
                      <a:rPr lang="de-DE" b="0" i="1" smtClean="0">
                        <a:latin typeface="Cambria Math" panose="02040503050406030204" pitchFamily="18" charset="0"/>
                      </a:rPr>
                      <m:t>𝑘</m:t>
                    </m:r>
                  </m:oMath>
                </a14:m>
                <a:r>
                  <a:rPr lang="de-DE" dirty="0">
                    <a:latin typeface="+mj-lt"/>
                  </a:rPr>
                  <a:t> der Nachbarn und Metrik </a:t>
                </a:r>
                <a14:m>
                  <m:oMath xmlns:m="http://schemas.openxmlformats.org/officeDocument/2006/math">
                    <m:r>
                      <a:rPr lang="de-DE" b="0" i="1" smtClean="0">
                        <a:latin typeface="Cambria Math" panose="02040503050406030204" pitchFamily="18" charset="0"/>
                      </a:rPr>
                      <m:t>𝑑</m:t>
                    </m:r>
                  </m:oMath>
                </a14:m>
                <a:r>
                  <a:rPr lang="de-DE" dirty="0">
                    <a:latin typeface="+mj-lt"/>
                  </a:rPr>
                  <a:t> sind festgelegt.</a:t>
                </a:r>
              </a:p>
              <a:p>
                <a:pPr marL="0" indent="0">
                  <a:lnSpc>
                    <a:spcPct val="100000"/>
                  </a:lnSpc>
                </a:pPr>
                <a:endParaRPr lang="de-DE" dirty="0">
                  <a:latin typeface="+mj-lt"/>
                </a:endParaRP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380235"/>
                <a:ext cx="7334250" cy="1591024"/>
              </a:xfrm>
              <a:prstGeom prst="rect">
                <a:avLst/>
              </a:prstGeom>
              <a:blipFill>
                <a:blip r:embed="rId2"/>
                <a:stretch>
                  <a:fillRect l="-831" t="-1533"/>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Pseudocode</a:t>
            </a:r>
            <a:endParaRPr lang="de-DE" sz="3200" baseline="30000"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Rechteck: abgerundete Ecken 24">
                <a:extLst>
                  <a:ext uri="{FF2B5EF4-FFF2-40B4-BE49-F238E27FC236}">
                    <a16:creationId xmlns:a16="http://schemas.microsoft.com/office/drawing/2014/main" id="{6C285C98-9238-4D42-9A7E-0C5E78158BD2}"/>
                  </a:ext>
                </a:extLst>
              </p:cNvPr>
              <p:cNvSpPr/>
              <p:nvPr/>
            </p:nvSpPr>
            <p:spPr>
              <a:xfrm>
                <a:off x="1168054" y="3251629"/>
                <a:ext cx="3052852" cy="322696"/>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Bestimme </a:t>
                </a: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r>
                      <a:rPr lang="de-DE" sz="1200" b="0" i="1" smtClean="0">
                        <a:latin typeface="Cambria Math" panose="02040503050406030204" pitchFamily="18" charset="0"/>
                      </a:rPr>
                      <m:t>𝑑</m:t>
                    </m:r>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r>
                          <a:rPr lang="de-DE" sz="1200" b="0" i="1" smtClean="0">
                            <a:latin typeface="Cambria Math" panose="02040503050406030204" pitchFamily="18" charset="0"/>
                          </a:rPr>
                          <m:t>𝑏</m:t>
                        </m:r>
                      </m:e>
                    </m:d>
                  </m:oMath>
                </a14:m>
                <a:r>
                  <a:rPr lang="de-DE" sz="1200" dirty="0"/>
                  <a:t> für alle </a:t>
                </a:r>
                <a14:m>
                  <m:oMath xmlns:m="http://schemas.openxmlformats.org/officeDocument/2006/math">
                    <m:r>
                      <a:rPr lang="de-DE" sz="1200" b="0" i="1" smtClean="0">
                        <a:latin typeface="Cambria Math" panose="02040503050406030204" pitchFamily="18" charset="0"/>
                      </a:rPr>
                      <m:t>𝑖</m:t>
                    </m:r>
                    <m:r>
                      <a:rPr lang="de-DE" sz="1200" b="0" i="1" smtClean="0">
                        <a:latin typeface="Cambria Math" panose="02040503050406030204" pitchFamily="18" charset="0"/>
                      </a:rPr>
                      <m:t>=1, …, </m:t>
                    </m:r>
                    <m:r>
                      <a:rPr lang="de-DE" sz="1200" b="0" i="1" smtClean="0">
                        <a:latin typeface="Cambria Math" panose="02040503050406030204" pitchFamily="18" charset="0"/>
                      </a:rPr>
                      <m:t>𝑛</m:t>
                    </m:r>
                  </m:oMath>
                </a14:m>
                <a:endParaRPr lang="de-DE" sz="1200" dirty="0"/>
              </a:p>
            </p:txBody>
          </p:sp>
        </mc:Choice>
        <mc:Fallback xmlns="">
          <p:sp>
            <p:nvSpPr>
              <p:cNvPr id="25" name="Rechteck: abgerundete Ecken 24">
                <a:extLst>
                  <a:ext uri="{FF2B5EF4-FFF2-40B4-BE49-F238E27FC236}">
                    <a16:creationId xmlns:a16="http://schemas.microsoft.com/office/drawing/2014/main" id="{6C285C98-9238-4D42-9A7E-0C5E78158BD2}"/>
                  </a:ext>
                </a:extLst>
              </p:cNvPr>
              <p:cNvSpPr>
                <a:spLocks noRot="1" noChangeAspect="1" noMove="1" noResize="1" noEditPoints="1" noAdjustHandles="1" noChangeArrowheads="1" noChangeShapeType="1" noTextEdit="1"/>
              </p:cNvSpPr>
              <p:nvPr/>
            </p:nvSpPr>
            <p:spPr>
              <a:xfrm>
                <a:off x="1168054" y="3251629"/>
                <a:ext cx="3052852" cy="322696"/>
              </a:xfrm>
              <a:prstGeom prst="roundRect">
                <a:avLst/>
              </a:prstGeom>
              <a:blipFill>
                <a:blip r:embed="rId3"/>
                <a:stretch>
                  <a:fillRect b="-3704"/>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Rechteck: abgerundete Ecken 25">
                <a:extLst>
                  <a:ext uri="{FF2B5EF4-FFF2-40B4-BE49-F238E27FC236}">
                    <a16:creationId xmlns:a16="http://schemas.microsoft.com/office/drawing/2014/main" id="{8854B950-CBD3-4448-AE08-ABC10B072332}"/>
                  </a:ext>
                </a:extLst>
              </p:cNvPr>
              <p:cNvSpPr/>
              <p:nvPr/>
            </p:nvSpPr>
            <p:spPr>
              <a:xfrm>
                <a:off x="1168054" y="3911719"/>
                <a:ext cx="3052852" cy="409511"/>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Erweitere Vektor </a:t>
                </a:r>
                <a14:m>
                  <m:oMath xmlns:m="http://schemas.openxmlformats.org/officeDocument/2006/math">
                    <m:d>
                      <m:dPr>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oMath>
                </a14:m>
                <a:r>
                  <a:rPr lang="de-DE" sz="1200" dirty="0"/>
                  <a:t> </a:t>
                </a:r>
              </a:p>
              <a:p>
                <a:pPr algn="ctr"/>
                <a:r>
                  <a:rPr lang="de-DE" sz="1200" dirty="0"/>
                  <a:t>zu Tupel </a:t>
                </a:r>
                <a14:m>
                  <m:oMath xmlns:m="http://schemas.openxmlformats.org/officeDocument/2006/math">
                    <m:d>
                      <m:dPr>
                        <m:begChr m:val="["/>
                        <m:endChr m:val="]"/>
                        <m:ctrlPr>
                          <a:rPr lang="de-DE" sz="1200" i="1" smtClean="0">
                            <a:latin typeface="Cambria Math" panose="02040503050406030204" pitchFamily="18" charset="0"/>
                          </a:rPr>
                        </m:ctrlPr>
                      </m:dPr>
                      <m:e>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e>
                    </m:d>
                  </m:oMath>
                </a14:m>
                <a:endParaRPr lang="de-DE" sz="1200" dirty="0"/>
              </a:p>
            </p:txBody>
          </p:sp>
        </mc:Choice>
        <mc:Fallback xmlns="">
          <p:sp>
            <p:nvSpPr>
              <p:cNvPr id="26" name="Rechteck: abgerundete Ecken 25">
                <a:extLst>
                  <a:ext uri="{FF2B5EF4-FFF2-40B4-BE49-F238E27FC236}">
                    <a16:creationId xmlns:a16="http://schemas.microsoft.com/office/drawing/2014/main" id="{8854B950-CBD3-4448-AE08-ABC10B072332}"/>
                  </a:ext>
                </a:extLst>
              </p:cNvPr>
              <p:cNvSpPr>
                <a:spLocks noRot="1" noChangeAspect="1" noMove="1" noResize="1" noEditPoints="1" noAdjustHandles="1" noChangeArrowheads="1" noChangeShapeType="1" noTextEdit="1"/>
              </p:cNvSpPr>
              <p:nvPr/>
            </p:nvSpPr>
            <p:spPr>
              <a:xfrm>
                <a:off x="1168054" y="3911719"/>
                <a:ext cx="3052852" cy="409511"/>
              </a:xfrm>
              <a:prstGeom prst="roundRect">
                <a:avLst/>
              </a:prstGeom>
              <a:blipFill>
                <a:blip r:embed="rId4"/>
                <a:stretch>
                  <a:fillRect t="-8824" b="-14706"/>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Rechteck: abgerundete Ecken 29">
                <a:extLst>
                  <a:ext uri="{FF2B5EF4-FFF2-40B4-BE49-F238E27FC236}">
                    <a16:creationId xmlns:a16="http://schemas.microsoft.com/office/drawing/2014/main" id="{9E9CA4F4-5EF4-44C4-B19C-F545DF7739EA}"/>
                  </a:ext>
                </a:extLst>
              </p:cNvPr>
              <p:cNvSpPr/>
              <p:nvPr/>
            </p:nvSpPr>
            <p:spPr>
              <a:xfrm>
                <a:off x="1168054" y="4658624"/>
                <a:ext cx="3052852" cy="40951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Sortiere Tupel </a:t>
                </a:r>
                <a14:m>
                  <m:oMath xmlns:m="http://schemas.openxmlformats.org/officeDocument/2006/math">
                    <m:d>
                      <m:dPr>
                        <m:begChr m:val="["/>
                        <m:endChr m:val="]"/>
                        <m:ctrlPr>
                          <a:rPr lang="de-DE" sz="1200" i="1" smtClean="0">
                            <a:latin typeface="Cambria Math" panose="02040503050406030204" pitchFamily="18" charset="0"/>
                          </a:rPr>
                        </m:ctrlPr>
                      </m:dPr>
                      <m:e>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e>
                    </m:d>
                  </m:oMath>
                </a14:m>
                <a:endParaRPr lang="de-DE" sz="1200" dirty="0"/>
              </a:p>
              <a:p>
                <a:pPr algn="ctr"/>
                <a:r>
                  <a:rPr lang="de-DE" sz="1200" dirty="0"/>
                  <a:t>aufsteigend nach Komponente </a:t>
                </a: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𝑑</m:t>
                        </m:r>
                      </m:e>
                      <m:sub>
                        <m:r>
                          <a:rPr lang="de-DE" sz="1200" b="0" i="1" smtClean="0">
                            <a:latin typeface="Cambria Math" panose="02040503050406030204" pitchFamily="18" charset="0"/>
                          </a:rPr>
                          <m:t>𝑖</m:t>
                        </m:r>
                      </m:sub>
                    </m:sSub>
                  </m:oMath>
                </a14:m>
                <a:endParaRPr lang="de-DE" sz="1200" dirty="0"/>
              </a:p>
            </p:txBody>
          </p:sp>
        </mc:Choice>
        <mc:Fallback xmlns="">
          <p:sp>
            <p:nvSpPr>
              <p:cNvPr id="30" name="Rechteck: abgerundete Ecken 29">
                <a:extLst>
                  <a:ext uri="{FF2B5EF4-FFF2-40B4-BE49-F238E27FC236}">
                    <a16:creationId xmlns:a16="http://schemas.microsoft.com/office/drawing/2014/main" id="{9E9CA4F4-5EF4-44C4-B19C-F545DF7739EA}"/>
                  </a:ext>
                </a:extLst>
              </p:cNvPr>
              <p:cNvSpPr>
                <a:spLocks noRot="1" noChangeAspect="1" noMove="1" noResize="1" noEditPoints="1" noAdjustHandles="1" noChangeArrowheads="1" noChangeShapeType="1" noTextEdit="1"/>
              </p:cNvSpPr>
              <p:nvPr/>
            </p:nvSpPr>
            <p:spPr>
              <a:xfrm>
                <a:off x="1168054" y="4658624"/>
                <a:ext cx="3052852" cy="409512"/>
              </a:xfrm>
              <a:prstGeom prst="roundRect">
                <a:avLst/>
              </a:prstGeom>
              <a:blipFill>
                <a:blip r:embed="rId5"/>
                <a:stretch>
                  <a:fillRect t="-7353" b="-14706"/>
                </a:stretch>
              </a:blipFill>
              <a:ln w="6350">
                <a:solidFill>
                  <a:schemeClr val="tx1"/>
                </a:solidFill>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1" name="Rechteck: abgerundete Ecken 30">
                <a:extLst>
                  <a:ext uri="{FF2B5EF4-FFF2-40B4-BE49-F238E27FC236}">
                    <a16:creationId xmlns:a16="http://schemas.microsoft.com/office/drawing/2014/main" id="{991B3090-D17B-4208-8955-D6BB324FC7A2}"/>
                  </a:ext>
                </a:extLst>
              </p:cNvPr>
              <p:cNvSpPr/>
              <p:nvPr/>
            </p:nvSpPr>
            <p:spPr>
              <a:xfrm>
                <a:off x="1168054" y="5405530"/>
                <a:ext cx="3052852" cy="40523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Erstelle Liste mit den ersten </a:t>
                </a:r>
                <a14:m>
                  <m:oMath xmlns:m="http://schemas.openxmlformats.org/officeDocument/2006/math">
                    <m:r>
                      <a:rPr lang="de-DE" sz="1200" b="0" i="1" smtClean="0">
                        <a:latin typeface="Cambria Math" panose="02040503050406030204" pitchFamily="18" charset="0"/>
                      </a:rPr>
                      <m:t>𝑘</m:t>
                    </m:r>
                  </m:oMath>
                </a14:m>
                <a:r>
                  <a:rPr lang="de-DE" sz="1200" dirty="0"/>
                  <a:t> der</a:t>
                </a:r>
              </a:p>
              <a:p>
                <a:pPr algn="ctr"/>
                <a:r>
                  <a:rPr lang="de-DE" sz="1200" dirty="0"/>
                  <a:t>ursprünglichen Vektoren </a:t>
                </a:r>
                <a14:m>
                  <m:oMath xmlns:m="http://schemas.openxmlformats.org/officeDocument/2006/math">
                    <m:d>
                      <m:dPr>
                        <m:ctrlPr>
                          <a:rPr lang="de-DE" sz="1200" i="1" smtClean="0">
                            <a:latin typeface="Cambria Math" panose="02040503050406030204" pitchFamily="18" charset="0"/>
                          </a:rPr>
                        </m:ctrlPr>
                      </m:dPr>
                      <m:e>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𝑥</m:t>
                            </m:r>
                          </m:e>
                          <m:sub>
                            <m:r>
                              <a:rPr lang="de-DE" sz="1200" b="0" i="1" smtClean="0">
                                <a:latin typeface="Cambria Math" panose="02040503050406030204" pitchFamily="18" charset="0"/>
                              </a:rPr>
                              <m:t>𝑖</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e>
                    </m:d>
                  </m:oMath>
                </a14:m>
                <a:endParaRPr lang="de-DE" sz="1200" dirty="0"/>
              </a:p>
            </p:txBody>
          </p:sp>
        </mc:Choice>
        <mc:Fallback xmlns="">
          <p:sp>
            <p:nvSpPr>
              <p:cNvPr id="31" name="Rechteck: abgerundete Ecken 30">
                <a:extLst>
                  <a:ext uri="{FF2B5EF4-FFF2-40B4-BE49-F238E27FC236}">
                    <a16:creationId xmlns:a16="http://schemas.microsoft.com/office/drawing/2014/main" id="{991B3090-D17B-4208-8955-D6BB324FC7A2}"/>
                  </a:ext>
                </a:extLst>
              </p:cNvPr>
              <p:cNvSpPr>
                <a:spLocks noRot="1" noChangeAspect="1" noMove="1" noResize="1" noEditPoints="1" noAdjustHandles="1" noChangeArrowheads="1" noChangeShapeType="1" noTextEdit="1"/>
              </p:cNvSpPr>
              <p:nvPr/>
            </p:nvSpPr>
            <p:spPr>
              <a:xfrm>
                <a:off x="1168054" y="5405530"/>
                <a:ext cx="3052852" cy="405232"/>
              </a:xfrm>
              <a:prstGeom prst="roundRect">
                <a:avLst/>
              </a:prstGeom>
              <a:blipFill>
                <a:blip r:embed="rId6"/>
                <a:stretch>
                  <a:fillRect t="-8955" b="-14925"/>
                </a:stretch>
              </a:blipFill>
              <a:ln w="6350">
                <a:solidFill>
                  <a:schemeClr val="tx1"/>
                </a:solidFill>
              </a:ln>
              <a:effectLst/>
            </p:spPr>
            <p:txBody>
              <a:bodyPr/>
              <a:lstStyle/>
              <a:p>
                <a:r>
                  <a:rPr lang="de-DE">
                    <a:noFill/>
                  </a:rPr>
                  <a:t> </a:t>
                </a:r>
              </a:p>
            </p:txBody>
          </p:sp>
        </mc:Fallback>
      </mc:AlternateContent>
      <p:cxnSp>
        <p:nvCxnSpPr>
          <p:cNvPr id="14" name="Gerade Verbindung mit Pfeil 13">
            <a:extLst>
              <a:ext uri="{FF2B5EF4-FFF2-40B4-BE49-F238E27FC236}">
                <a16:creationId xmlns:a16="http://schemas.microsoft.com/office/drawing/2014/main" id="{6B79D69F-086A-468C-BD52-D61163587DF3}"/>
              </a:ext>
            </a:extLst>
          </p:cNvPr>
          <p:cNvCxnSpPr>
            <a:cxnSpLocks/>
            <a:stCxn id="25" idx="2"/>
            <a:endCxn id="26" idx="0"/>
          </p:cNvCxnSpPr>
          <p:nvPr/>
        </p:nvCxnSpPr>
        <p:spPr>
          <a:xfrm>
            <a:off x="2694480" y="3574325"/>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Gerade Verbindung mit Pfeil 32">
            <a:extLst>
              <a:ext uri="{FF2B5EF4-FFF2-40B4-BE49-F238E27FC236}">
                <a16:creationId xmlns:a16="http://schemas.microsoft.com/office/drawing/2014/main" id="{DA71AB81-AA9C-48F2-93E7-DA8B808CFEC2}"/>
              </a:ext>
            </a:extLst>
          </p:cNvPr>
          <p:cNvCxnSpPr>
            <a:cxnSpLocks/>
            <a:stCxn id="26" idx="2"/>
            <a:endCxn id="30" idx="0"/>
          </p:cNvCxnSpPr>
          <p:nvPr/>
        </p:nvCxnSpPr>
        <p:spPr>
          <a:xfrm>
            <a:off x="2694480" y="4321230"/>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Gerade Verbindung mit Pfeil 38">
            <a:extLst>
              <a:ext uri="{FF2B5EF4-FFF2-40B4-BE49-F238E27FC236}">
                <a16:creationId xmlns:a16="http://schemas.microsoft.com/office/drawing/2014/main" id="{DF6A6C4F-AC68-4D1F-A27C-87C5FD4A0AD9}"/>
              </a:ext>
            </a:extLst>
          </p:cNvPr>
          <p:cNvCxnSpPr>
            <a:cxnSpLocks/>
            <a:stCxn id="30" idx="2"/>
            <a:endCxn id="31" idx="0"/>
          </p:cNvCxnSpPr>
          <p:nvPr/>
        </p:nvCxnSpPr>
        <p:spPr>
          <a:xfrm>
            <a:off x="2694480" y="5068136"/>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5D50A94D-17E1-4497-8265-DF8CE15B0F16}"/>
              </a:ext>
            </a:extLst>
          </p:cNvPr>
          <p:cNvSpPr txBox="1"/>
          <p:nvPr/>
        </p:nvSpPr>
        <p:spPr>
          <a:xfrm>
            <a:off x="791986" y="3212507"/>
            <a:ext cx="460211" cy="400110"/>
          </a:xfrm>
          <a:prstGeom prst="rect">
            <a:avLst/>
          </a:prstGeom>
          <a:noFill/>
        </p:spPr>
        <p:txBody>
          <a:bodyPr wrap="square" rtlCol="0">
            <a:spAutoFit/>
          </a:bodyPr>
          <a:lstStyle/>
          <a:p>
            <a:r>
              <a:rPr lang="de-DE" sz="2000" dirty="0">
                <a:solidFill>
                  <a:schemeClr val="accent1"/>
                </a:solidFill>
                <a:latin typeface="Arial" panose="020B0604020202020204" pitchFamily="34" charset="0"/>
                <a:cs typeface="Arial" panose="020B0604020202020204" pitchFamily="34" charset="0"/>
              </a:rPr>
              <a:t>1.</a:t>
            </a:r>
          </a:p>
        </p:txBody>
      </p:sp>
      <p:pic>
        <p:nvPicPr>
          <p:cNvPr id="2" name="Grafik 1">
            <a:extLst>
              <a:ext uri="{FF2B5EF4-FFF2-40B4-BE49-F238E27FC236}">
                <a16:creationId xmlns:a16="http://schemas.microsoft.com/office/drawing/2014/main" id="{8FDE177E-42A3-49BD-AFA5-E12A1F1F87AB}"/>
              </a:ext>
            </a:extLst>
          </p:cNvPr>
          <p:cNvPicPr>
            <a:picLocks noChangeAspect="1"/>
          </p:cNvPicPr>
          <p:nvPr/>
        </p:nvPicPr>
        <p:blipFill>
          <a:blip r:embed="rId7"/>
          <a:stretch>
            <a:fillRect/>
          </a:stretch>
        </p:blipFill>
        <p:spPr>
          <a:xfrm>
            <a:off x="4404285" y="3212507"/>
            <a:ext cx="4169714" cy="2630400"/>
          </a:xfrm>
          <a:prstGeom prst="rect">
            <a:avLst/>
          </a:prstGeom>
        </p:spPr>
      </p:pic>
    </p:spTree>
    <p:extLst>
      <p:ext uri="{BB962C8B-B14F-4D97-AF65-F5344CB8AC3E}">
        <p14:creationId xmlns:p14="http://schemas.microsoft.com/office/powerpoint/2010/main" val="299030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7" name="Gerader Verbinder 26">
            <a:extLst>
              <a:ext uri="{FF2B5EF4-FFF2-40B4-BE49-F238E27FC236}">
                <a16:creationId xmlns:a16="http://schemas.microsoft.com/office/drawing/2014/main" id="{6EE5FAF1-91FB-419E-B813-6779C322F1E3}"/>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Inhaltsplatzhalter 3">
                <a:extLst>
                  <a:ext uri="{FF2B5EF4-FFF2-40B4-BE49-F238E27FC236}">
                    <a16:creationId xmlns:a16="http://schemas.microsoft.com/office/drawing/2014/main" id="{92308B06-378D-48C8-8B87-9D0F6E163696}"/>
                  </a:ext>
                </a:extLst>
              </p:cNvPr>
              <p:cNvSpPr txBox="1">
                <a:spLocks/>
              </p:cNvSpPr>
              <p:nvPr/>
            </p:nvSpPr>
            <p:spPr>
              <a:xfrm>
                <a:off x="904875" y="1691524"/>
                <a:ext cx="7339013" cy="1591024"/>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Ausgangssituation: Im Speicher liegen Vektoren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oMath>
                </a14:m>
                <a:r>
                  <a:rPr lang="de-DE" dirty="0">
                    <a:latin typeface="+mj-lt"/>
                  </a:rPr>
                  <a:t> wobei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m:t>
                        </m:r>
                      </m:sub>
                    </m:sSub>
                  </m:oMath>
                </a14:m>
                <a:r>
                  <a:rPr lang="de-DE" dirty="0">
                    <a:latin typeface="+mj-lt"/>
                  </a:rPr>
                  <a:t> die Ausprägung der Features und </a:t>
                </a:r>
                <a14:m>
                  <m:oMath xmlns:m="http://schemas.openxmlformats.org/officeDocument/2006/math">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oMath>
                </a14:m>
                <a:r>
                  <a:rPr lang="de-DE" dirty="0">
                    <a:latin typeface="+mj-lt"/>
                  </a:rPr>
                  <a:t> eine Kennzahl für die Klasse enthält, als Liste ab. Anzahl </a:t>
                </a:r>
                <a14:m>
                  <m:oMath xmlns:m="http://schemas.openxmlformats.org/officeDocument/2006/math">
                    <m:r>
                      <a:rPr lang="de-DE" b="0" i="1" smtClean="0">
                        <a:latin typeface="Cambria Math" panose="02040503050406030204" pitchFamily="18" charset="0"/>
                      </a:rPr>
                      <m:t>𝑘</m:t>
                    </m:r>
                  </m:oMath>
                </a14:m>
                <a:r>
                  <a:rPr lang="de-DE" dirty="0">
                    <a:latin typeface="+mj-lt"/>
                  </a:rPr>
                  <a:t> der Nachbarn und Metrik </a:t>
                </a:r>
                <a14:m>
                  <m:oMath xmlns:m="http://schemas.openxmlformats.org/officeDocument/2006/math">
                    <m:r>
                      <a:rPr lang="de-DE" b="0" i="1" smtClean="0">
                        <a:latin typeface="Cambria Math" panose="02040503050406030204" pitchFamily="18" charset="0"/>
                      </a:rPr>
                      <m:t>𝑑</m:t>
                    </m:r>
                  </m:oMath>
                </a14:m>
                <a:r>
                  <a:rPr lang="de-DE" dirty="0">
                    <a:latin typeface="+mj-lt"/>
                  </a:rPr>
                  <a:t> sind festgelegt.</a:t>
                </a:r>
              </a:p>
              <a:p>
                <a:pPr marL="0" indent="0">
                  <a:lnSpc>
                    <a:spcPct val="100000"/>
                  </a:lnSpc>
                </a:pPr>
                <a:endParaRPr lang="de-DE" dirty="0">
                  <a:latin typeface="+mj-lt"/>
                </a:endParaRPr>
              </a:p>
              <a:p>
                <a:pPr marL="0" indent="0">
                  <a:lnSpc>
                    <a:spcPct val="100000"/>
                  </a:lnSpc>
                </a:pPr>
                <a:endParaRPr lang="de-DE" dirty="0">
                  <a:latin typeface="+mj-lt"/>
                </a:endParaRPr>
              </a:p>
            </p:txBody>
          </p:sp>
        </mc:Choice>
        <mc:Fallback xmlns="">
          <p:sp>
            <p:nvSpPr>
              <p:cNvPr id="28" name="Inhaltsplatzhalter 3">
                <a:extLst>
                  <a:ext uri="{FF2B5EF4-FFF2-40B4-BE49-F238E27FC236}">
                    <a16:creationId xmlns:a16="http://schemas.microsoft.com/office/drawing/2014/main" id="{92308B06-378D-48C8-8B87-9D0F6E163696}"/>
                  </a:ext>
                </a:extLst>
              </p:cNvPr>
              <p:cNvSpPr txBox="1">
                <a:spLocks noRot="1" noChangeAspect="1" noMove="1" noResize="1" noEditPoints="1" noAdjustHandles="1" noChangeArrowheads="1" noChangeShapeType="1" noTextEdit="1"/>
              </p:cNvSpPr>
              <p:nvPr/>
            </p:nvSpPr>
            <p:spPr>
              <a:xfrm>
                <a:off x="904875" y="1691524"/>
                <a:ext cx="7339013" cy="1591024"/>
              </a:xfrm>
              <a:prstGeom prst="rect">
                <a:avLst/>
              </a:prstGeom>
              <a:blipFill>
                <a:blip r:embed="rId2"/>
                <a:stretch>
                  <a:fillRect l="-831" t="-1533"/>
                </a:stretch>
              </a:blipFill>
            </p:spPr>
            <p:txBody>
              <a:bodyPr/>
              <a:lstStyle/>
              <a:p>
                <a:r>
                  <a:rPr lang="de-DE">
                    <a:noFill/>
                  </a:rPr>
                  <a:t> </a:t>
                </a:r>
              </a:p>
            </p:txBody>
          </p:sp>
        </mc:Fallback>
      </mc:AlternateContent>
      <p:sp>
        <p:nvSpPr>
          <p:cNvPr id="10" name="Titel 2">
            <a:extLst>
              <a:ext uri="{FF2B5EF4-FFF2-40B4-BE49-F238E27FC236}">
                <a16:creationId xmlns:a16="http://schemas.microsoft.com/office/drawing/2014/main" id="{B919E0CD-3D69-4769-98B3-2B382C3F03A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 Pseudocode</a:t>
            </a:r>
            <a:endParaRPr lang="de-DE" sz="3200" baseline="30000"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Rechteck: abgerundete Ecken 25">
                <a:extLst>
                  <a:ext uri="{FF2B5EF4-FFF2-40B4-BE49-F238E27FC236}">
                    <a16:creationId xmlns:a16="http://schemas.microsoft.com/office/drawing/2014/main" id="{8854B950-CBD3-4448-AE08-ABC10B072332}"/>
                  </a:ext>
                </a:extLst>
              </p:cNvPr>
              <p:cNvSpPr/>
              <p:nvPr/>
            </p:nvSpPr>
            <p:spPr>
              <a:xfrm>
                <a:off x="1168050" y="3987918"/>
                <a:ext cx="3052852" cy="409511"/>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Bestimme das maximal vorliegende</a:t>
                </a:r>
              </a:p>
              <a:p>
                <a:pPr algn="ctr"/>
                <a14:m>
                  <m:oMath xmlns:m="http://schemas.openxmlformats.org/officeDocument/2006/math">
                    <m:sSub>
                      <m:sSubPr>
                        <m:ctrlPr>
                          <a:rPr lang="de-DE" sz="120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𝑖</m:t>
                        </m:r>
                      </m:sub>
                    </m:sSub>
                  </m:oMath>
                </a14:m>
                <a:r>
                  <a:rPr lang="de-DE" sz="1200" dirty="0"/>
                  <a:t> unter den verbleibenden Vektoren</a:t>
                </a:r>
              </a:p>
            </p:txBody>
          </p:sp>
        </mc:Choice>
        <mc:Fallback xmlns="">
          <p:sp>
            <p:nvSpPr>
              <p:cNvPr id="26" name="Rechteck: abgerundete Ecken 25">
                <a:extLst>
                  <a:ext uri="{FF2B5EF4-FFF2-40B4-BE49-F238E27FC236}">
                    <a16:creationId xmlns:a16="http://schemas.microsoft.com/office/drawing/2014/main" id="{8854B950-CBD3-4448-AE08-ABC10B072332}"/>
                  </a:ext>
                </a:extLst>
              </p:cNvPr>
              <p:cNvSpPr>
                <a:spLocks noRot="1" noChangeAspect="1" noMove="1" noResize="1" noEditPoints="1" noAdjustHandles="1" noChangeArrowheads="1" noChangeShapeType="1" noTextEdit="1"/>
              </p:cNvSpPr>
              <p:nvPr/>
            </p:nvSpPr>
            <p:spPr>
              <a:xfrm>
                <a:off x="1168050" y="3987918"/>
                <a:ext cx="3052852" cy="409511"/>
              </a:xfrm>
              <a:prstGeom prst="roundRect">
                <a:avLst/>
              </a:prstGeom>
              <a:blipFill>
                <a:blip r:embed="rId3"/>
                <a:stretch>
                  <a:fillRect t="-7353" b="-14706"/>
                </a:stretch>
              </a:blipFill>
              <a:ln w="6350">
                <a:solidFill>
                  <a:schemeClr val="tx1"/>
                </a:solidFill>
              </a:ln>
              <a:effectLst/>
            </p:spPr>
            <p:txBody>
              <a:bodyPr/>
              <a:lstStyle/>
              <a:p>
                <a:r>
                  <a:rPr lang="de-DE">
                    <a:noFill/>
                  </a:rPr>
                  <a:t> </a:t>
                </a:r>
              </a:p>
            </p:txBody>
          </p:sp>
        </mc:Fallback>
      </mc:AlternateContent>
      <p:sp>
        <p:nvSpPr>
          <p:cNvPr id="30" name="Rechteck: abgerundete Ecken 29">
            <a:extLst>
              <a:ext uri="{FF2B5EF4-FFF2-40B4-BE49-F238E27FC236}">
                <a16:creationId xmlns:a16="http://schemas.microsoft.com/office/drawing/2014/main" id="{9E9CA4F4-5EF4-44C4-B19C-F545DF7739EA}"/>
              </a:ext>
            </a:extLst>
          </p:cNvPr>
          <p:cNvSpPr/>
          <p:nvPr/>
        </p:nvSpPr>
        <p:spPr>
          <a:xfrm>
            <a:off x="1168050" y="4734823"/>
            <a:ext cx="3052852" cy="409512"/>
          </a:xfrm>
          <a:prstGeom prst="roundRect">
            <a:avLst/>
          </a:prstGeom>
          <a:solidFill>
            <a:srgbClr val="EBD0E4"/>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1200" dirty="0"/>
              <a:t>Klassifiziere das neue</a:t>
            </a:r>
          </a:p>
          <a:p>
            <a:pPr algn="ctr"/>
            <a:r>
              <a:rPr lang="de-DE" sz="1200" dirty="0"/>
              <a:t>Beispiel in diese Klasse</a:t>
            </a:r>
          </a:p>
        </p:txBody>
      </p:sp>
      <p:cxnSp>
        <p:nvCxnSpPr>
          <p:cNvPr id="33" name="Gerade Verbindung mit Pfeil 32">
            <a:extLst>
              <a:ext uri="{FF2B5EF4-FFF2-40B4-BE49-F238E27FC236}">
                <a16:creationId xmlns:a16="http://schemas.microsoft.com/office/drawing/2014/main" id="{DA71AB81-AA9C-48F2-93E7-DA8B808CFEC2}"/>
              </a:ext>
            </a:extLst>
          </p:cNvPr>
          <p:cNvCxnSpPr>
            <a:cxnSpLocks/>
            <a:stCxn id="26" idx="2"/>
            <a:endCxn id="30" idx="0"/>
          </p:cNvCxnSpPr>
          <p:nvPr/>
        </p:nvCxnSpPr>
        <p:spPr>
          <a:xfrm>
            <a:off x="2694476" y="4397429"/>
            <a:ext cx="0" cy="33739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5D50A94D-17E1-4497-8265-DF8CE15B0F16}"/>
              </a:ext>
            </a:extLst>
          </p:cNvPr>
          <p:cNvSpPr txBox="1"/>
          <p:nvPr/>
        </p:nvSpPr>
        <p:spPr>
          <a:xfrm>
            <a:off x="791982" y="3697265"/>
            <a:ext cx="460211" cy="400110"/>
          </a:xfrm>
          <a:prstGeom prst="rect">
            <a:avLst/>
          </a:prstGeom>
          <a:noFill/>
        </p:spPr>
        <p:txBody>
          <a:bodyPr wrap="square" rtlCol="0">
            <a:spAutoFit/>
          </a:bodyPr>
          <a:lstStyle/>
          <a:p>
            <a:r>
              <a:rPr lang="de-DE" sz="2000" dirty="0">
                <a:solidFill>
                  <a:schemeClr val="accent1"/>
                </a:solidFill>
                <a:latin typeface="Arial" panose="020B0604020202020204" pitchFamily="34" charset="0"/>
                <a:cs typeface="Arial" panose="020B0604020202020204" pitchFamily="34" charset="0"/>
              </a:rPr>
              <a:t>2.</a:t>
            </a:r>
          </a:p>
        </p:txBody>
      </p:sp>
      <p:pic>
        <p:nvPicPr>
          <p:cNvPr id="2" name="Grafik 1">
            <a:extLst>
              <a:ext uri="{FF2B5EF4-FFF2-40B4-BE49-F238E27FC236}">
                <a16:creationId xmlns:a16="http://schemas.microsoft.com/office/drawing/2014/main" id="{725EB90B-0A9A-4016-9824-34E5BF523BCF}"/>
              </a:ext>
            </a:extLst>
          </p:cNvPr>
          <p:cNvPicPr>
            <a:picLocks noChangeAspect="1"/>
          </p:cNvPicPr>
          <p:nvPr/>
        </p:nvPicPr>
        <p:blipFill>
          <a:blip r:embed="rId4"/>
          <a:stretch>
            <a:fillRect/>
          </a:stretch>
        </p:blipFill>
        <p:spPr>
          <a:xfrm>
            <a:off x="4350218" y="3864940"/>
            <a:ext cx="4487761" cy="1308437"/>
          </a:xfrm>
          <a:prstGeom prst="rect">
            <a:avLst/>
          </a:prstGeom>
        </p:spPr>
      </p:pic>
    </p:spTree>
    <p:extLst>
      <p:ext uri="{BB962C8B-B14F-4D97-AF65-F5344CB8AC3E}">
        <p14:creationId xmlns:p14="http://schemas.microsoft.com/office/powerpoint/2010/main" val="267716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0113" y="368300"/>
            <a:ext cx="7343775" cy="1325491"/>
          </a:xfrm>
        </p:spPr>
        <p:txBody>
          <a:bodyPr>
            <a:normAutofit/>
          </a:bodyPr>
          <a:lstStyle/>
          <a:p>
            <a:pPr>
              <a:lnSpc>
                <a:spcPct val="100000"/>
              </a:lnSpc>
            </a:pPr>
            <a:r>
              <a:rPr lang="de-DE" sz="3200" dirty="0">
                <a:latin typeface="+mn-lt"/>
              </a:rPr>
              <a:t>3.3 k </a:t>
            </a:r>
            <a:r>
              <a:rPr lang="de-DE" sz="3200" dirty="0" err="1">
                <a:latin typeface="+mn-lt"/>
              </a:rPr>
              <a:t>Nearest</a:t>
            </a:r>
            <a:r>
              <a:rPr lang="de-DE" sz="3200" dirty="0">
                <a:latin typeface="+mn-lt"/>
              </a:rPr>
              <a:t> </a:t>
            </a:r>
            <a:r>
              <a:rPr lang="de-DE" sz="3200" dirty="0" err="1">
                <a:latin typeface="+mn-lt"/>
              </a:rPr>
              <a:t>Neighbor</a:t>
            </a:r>
            <a:r>
              <a:rPr lang="de-DE" sz="3200" dirty="0">
                <a:latin typeface="+mn-lt"/>
              </a:rPr>
              <a:t>-Klassifikation</a:t>
            </a:r>
            <a:br>
              <a:rPr lang="de-DE" sz="3200" dirty="0">
                <a:latin typeface="+mn-lt"/>
              </a:rPr>
            </a:br>
            <a:r>
              <a:rPr lang="de-DE" sz="3200" dirty="0">
                <a:latin typeface="+mn-lt"/>
              </a:rPr>
              <a:t>mit scikit-learn</a:t>
            </a:r>
          </a:p>
        </p:txBody>
      </p:sp>
    </p:spTree>
    <p:extLst>
      <p:ext uri="{BB962C8B-B14F-4D97-AF65-F5344CB8AC3E}">
        <p14:creationId xmlns:p14="http://schemas.microsoft.com/office/powerpoint/2010/main" val="2772361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2DD588B-0E9D-4B18-B3AC-77FEBE6DE08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044A62E-C889-4B7F-BA09-ABB944B122E8}"/>
              </a:ext>
            </a:extLst>
          </p:cNvPr>
          <p:cNvPicPr>
            <a:picLocks noChangeAspect="1"/>
          </p:cNvPicPr>
          <p:nvPr/>
        </p:nvPicPr>
        <p:blipFill>
          <a:blip r:embed="rId2"/>
          <a:stretch>
            <a:fillRect/>
          </a:stretch>
        </p:blipFill>
        <p:spPr>
          <a:xfrm>
            <a:off x="2570800" y="2918298"/>
            <a:ext cx="4002399" cy="2816878"/>
          </a:xfrm>
          <a:prstGeom prst="rect">
            <a:avLst/>
          </a:prstGeom>
        </p:spPr>
      </p:pic>
      <p:sp>
        <p:nvSpPr>
          <p:cNvPr id="11" name="Titel 2">
            <a:extLst>
              <a:ext uri="{FF2B5EF4-FFF2-40B4-BE49-F238E27FC236}">
                <a16:creationId xmlns:a16="http://schemas.microsoft.com/office/drawing/2014/main" id="{EF0ECC25-E405-43F3-BB7A-9FDC9835D3DF}"/>
              </a:ext>
            </a:extLst>
          </p:cNvPr>
          <p:cNvSpPr>
            <a:spLocks noGrp="1"/>
          </p:cNvSpPr>
          <p:nvPr>
            <p:ph type="title"/>
          </p:nvPr>
        </p:nvSpPr>
        <p:spPr>
          <a:xfrm>
            <a:off x="904875" y="368300"/>
            <a:ext cx="7886700" cy="1325491"/>
          </a:xfrm>
        </p:spPr>
        <p:txBody>
          <a:bodyPr>
            <a:normAutofit/>
          </a:bodyPr>
          <a:lstStyle/>
          <a:p>
            <a:pPr>
              <a:lnSpc>
                <a:spcPct val="100000"/>
              </a:lnSpc>
            </a:pPr>
            <a:r>
              <a:rPr lang="de-DE" sz="3200" dirty="0">
                <a:latin typeface="+mn-lt"/>
              </a:rPr>
              <a:t>Stahlprojekt: </a:t>
            </a:r>
            <a:br>
              <a:rPr lang="de-DE" sz="3200" dirty="0">
                <a:latin typeface="+mn-lt"/>
              </a:rPr>
            </a:br>
            <a:r>
              <a:rPr lang="de-DE" sz="3200" dirty="0">
                <a:latin typeface="+mn-lt"/>
              </a:rPr>
              <a:t>Modellerstellung</a:t>
            </a:r>
          </a:p>
        </p:txBody>
      </p:sp>
      <p:sp>
        <p:nvSpPr>
          <p:cNvPr id="7" name="Inhaltsplatzhalter 3">
            <a:extLst>
              <a:ext uri="{FF2B5EF4-FFF2-40B4-BE49-F238E27FC236}">
                <a16:creationId xmlns:a16="http://schemas.microsoft.com/office/drawing/2014/main" id="{DC334312-7158-4455-83EA-06910294A6DB}"/>
              </a:ext>
            </a:extLst>
          </p:cNvPr>
          <p:cNvSpPr txBox="1">
            <a:spLocks/>
          </p:cNvSpPr>
          <p:nvPr/>
        </p:nvSpPr>
        <p:spPr>
          <a:xfrm>
            <a:off x="904875" y="1555332"/>
            <a:ext cx="7339013" cy="1591024"/>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Es wird nun erneut das Ausgangsbeispiel zur Stahlqualität, sowie die Möglichkeit der Bibliothek </a:t>
            </a:r>
            <a:r>
              <a:rPr lang="de-DE" dirty="0" err="1">
                <a:latin typeface="+mj-lt"/>
              </a:rPr>
              <a:t>scikit-learn</a:t>
            </a:r>
            <a:r>
              <a:rPr lang="de-DE" dirty="0">
                <a:latin typeface="+mj-lt"/>
              </a:rPr>
              <a:t> für Lernen in Python betrachtet.</a:t>
            </a:r>
          </a:p>
          <a:p>
            <a:pPr marL="0" indent="0">
              <a:lnSpc>
                <a:spcPct val="100000"/>
              </a:lnSpc>
            </a:pPr>
            <a:endParaRPr lang="de-DE" dirty="0">
              <a:latin typeface="+mj-lt"/>
            </a:endParaRPr>
          </a:p>
          <a:p>
            <a:pPr marL="0" indent="0">
              <a:lnSpc>
                <a:spcPct val="100000"/>
              </a:lnSpc>
            </a:pPr>
            <a:endParaRPr lang="de-DE" dirty="0">
              <a:latin typeface="+mj-lt"/>
            </a:endParaRPr>
          </a:p>
        </p:txBody>
      </p:sp>
    </p:spTree>
    <p:extLst>
      <p:ext uri="{BB962C8B-B14F-4D97-AF65-F5344CB8AC3E}">
        <p14:creationId xmlns:p14="http://schemas.microsoft.com/office/powerpoint/2010/main" val="37610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6FC7951-7012-4CA9-8AFE-04B4F515AF7C}"/>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5" name="Titel 2">
            <a:extLst>
              <a:ext uri="{FF2B5EF4-FFF2-40B4-BE49-F238E27FC236}">
                <a16:creationId xmlns:a16="http://schemas.microsoft.com/office/drawing/2014/main" id="{815F17BF-31D0-40F6-A694-EF2EBDEAEECA}"/>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Wiederholung: </a:t>
            </a:r>
            <a:br>
              <a:rPr lang="de-DE" sz="3200" dirty="0">
                <a:latin typeface="+mn-lt"/>
              </a:rPr>
            </a:br>
            <a:r>
              <a:rPr lang="de-DE" sz="3200" dirty="0">
                <a:latin typeface="+mn-lt"/>
              </a:rPr>
              <a:t>Modellerstellung überwachtes Lernen</a:t>
            </a:r>
          </a:p>
        </p:txBody>
      </p:sp>
      <p:sp>
        <p:nvSpPr>
          <p:cNvPr id="57" name="Inhaltsplatzhalter 3">
            <a:extLst>
              <a:ext uri="{FF2B5EF4-FFF2-40B4-BE49-F238E27FC236}">
                <a16:creationId xmlns:a16="http://schemas.microsoft.com/office/drawing/2014/main" id="{7662F54F-EF6C-4DD3-B8B3-21C77D880692}"/>
              </a:ext>
            </a:extLst>
          </p:cNvPr>
          <p:cNvSpPr txBox="1">
            <a:spLocks/>
          </p:cNvSpPr>
          <p:nvPr/>
        </p:nvSpPr>
        <p:spPr>
          <a:xfrm>
            <a:off x="862485" y="1585600"/>
            <a:ext cx="7381403" cy="4105080"/>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nSpc>
                <a:spcPct val="100000"/>
              </a:lnSpc>
              <a:buFontTx/>
              <a:buBlip>
                <a:blip r:embed="rId2"/>
              </a:buBlip>
            </a:pPr>
            <a:r>
              <a:rPr lang="de-DE" dirty="0">
                <a:latin typeface="+mj-lt"/>
              </a:rPr>
              <a:t>Mit dem überwachten Lernverfahren wird eine Modell (</a:t>
            </a:r>
            <a:r>
              <a:rPr lang="de-DE" dirty="0"/>
              <a:t>Zuordnung von Features zum Label</a:t>
            </a:r>
            <a:r>
              <a:rPr lang="de-DE" dirty="0">
                <a:latin typeface="+mj-lt"/>
              </a:rPr>
              <a:t>) entwickelt.</a:t>
            </a:r>
          </a:p>
          <a:p>
            <a:pPr marL="0" indent="0">
              <a:lnSpc>
                <a:spcPct val="100000"/>
              </a:lnSpc>
            </a:pPr>
            <a:endParaRPr lang="de-DE" dirty="0">
              <a:latin typeface="+mj-lt"/>
            </a:endParaRPr>
          </a:p>
          <a:p>
            <a:pPr marL="0" indent="0">
              <a:lnSpc>
                <a:spcPct val="100000"/>
              </a:lnSpc>
            </a:pPr>
            <a:endParaRPr lang="de-DE" dirty="0">
              <a:latin typeface="+mj-lt"/>
            </a:endParaRPr>
          </a:p>
          <a:p>
            <a:pPr>
              <a:lnSpc>
                <a:spcPct val="100000"/>
              </a:lnSpc>
              <a:buBlip>
                <a:blip r:embed="rId2"/>
              </a:buBlip>
            </a:pPr>
            <a:r>
              <a:rPr lang="de-DE" dirty="0"/>
              <a:t>Trennung in Trainings- und Testdaten:</a:t>
            </a:r>
          </a:p>
          <a:p>
            <a:pPr lvl="1">
              <a:lnSpc>
                <a:spcPct val="100000"/>
              </a:lnSpc>
              <a:buBlip>
                <a:blip r:embed="rId2"/>
              </a:buBlip>
            </a:pPr>
            <a:r>
              <a:rPr lang="de-DE" dirty="0"/>
              <a:t> Mit Trainingsdaten wird das Modell entwickelt  </a:t>
            </a:r>
            <a:br>
              <a:rPr lang="de-DE" dirty="0"/>
            </a:br>
            <a:r>
              <a:rPr lang="de-DE" dirty="0"/>
              <a:t> („gefittet“).</a:t>
            </a:r>
          </a:p>
          <a:p>
            <a:pPr lvl="1">
              <a:lnSpc>
                <a:spcPct val="100000"/>
              </a:lnSpc>
              <a:buBlip>
                <a:blip r:embed="rId2"/>
              </a:buBlip>
            </a:pPr>
            <a:r>
              <a:rPr lang="de-DE" dirty="0"/>
              <a:t> Mit Testdaten wird die Güte des Modells überprüft</a:t>
            </a:r>
            <a:br>
              <a:rPr lang="de-DE" dirty="0"/>
            </a:br>
            <a:r>
              <a:rPr lang="de-DE" dirty="0"/>
              <a:t> (Weicht das vom Modell vorhergesagte Label vom </a:t>
            </a:r>
            <a:br>
              <a:rPr lang="de-DE" dirty="0"/>
            </a:br>
            <a:r>
              <a:rPr lang="de-DE" dirty="0"/>
              <a:t> bereits bekannten Label in den Testdaten ab?).</a:t>
            </a:r>
          </a:p>
        </p:txBody>
      </p:sp>
    </p:spTree>
    <p:extLst>
      <p:ext uri="{BB962C8B-B14F-4D97-AF65-F5344CB8AC3E}">
        <p14:creationId xmlns:p14="http://schemas.microsoft.com/office/powerpoint/2010/main" val="199799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B75346EB-67A8-4AFC-A0D1-8C5789BA366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EE6FE0D-BC6C-494B-B02B-75A9D73A0E88}"/>
              </a:ext>
            </a:extLst>
          </p:cNvPr>
          <p:cNvSpPr txBox="1">
            <a:spLocks/>
          </p:cNvSpPr>
          <p:nvPr/>
        </p:nvSpPr>
        <p:spPr>
          <a:xfrm>
            <a:off x="904875" y="1962223"/>
            <a:ext cx="7339013" cy="2387982"/>
          </a:xfrm>
          <a:prstGeom prst="rect">
            <a:avLst/>
          </a:prstGeom>
        </p:spPr>
        <p:txBody>
          <a:bodyPr>
            <a:norm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Nächste Schritte:</a:t>
            </a:r>
          </a:p>
          <a:p>
            <a:pPr indent="-52388">
              <a:lnSpc>
                <a:spcPct val="100000"/>
              </a:lnSpc>
              <a:buBlip>
                <a:blip r:embed="rId2"/>
              </a:buBlip>
            </a:pPr>
            <a:r>
              <a:rPr lang="de-DE" dirty="0">
                <a:latin typeface="+mj-lt"/>
              </a:rPr>
              <a:t> Starten der Anaconda Distribution.</a:t>
            </a:r>
          </a:p>
          <a:p>
            <a:pPr indent="-52388">
              <a:lnSpc>
                <a:spcPct val="100000"/>
              </a:lnSpc>
              <a:buFontTx/>
              <a:buBlip>
                <a:blip r:embed="rId2"/>
              </a:buBlip>
            </a:pPr>
            <a:r>
              <a:rPr lang="de-DE" dirty="0">
                <a:latin typeface="+mj-lt"/>
              </a:rPr>
              <a:t> Öffnen des </a:t>
            </a:r>
            <a:r>
              <a:rPr lang="de-DE" dirty="0" err="1">
                <a:latin typeface="+mj-lt"/>
              </a:rPr>
              <a:t>Jupyter</a:t>
            </a:r>
            <a:r>
              <a:rPr lang="de-DE" dirty="0">
                <a:latin typeface="+mj-lt"/>
              </a:rPr>
              <a:t> Notebooks „</a:t>
            </a:r>
            <a:r>
              <a:rPr lang="de-DE" dirty="0" err="1"/>
              <a:t>Datenverarbeitung.kNN.scikitlearn</a:t>
            </a:r>
            <a:r>
              <a:rPr lang="de-DE" dirty="0">
                <a:latin typeface="+mj-lt"/>
              </a:rPr>
              <a:t>“.</a:t>
            </a:r>
          </a:p>
        </p:txBody>
      </p:sp>
      <p:sp>
        <p:nvSpPr>
          <p:cNvPr id="11" name="Titel 2">
            <a:extLst>
              <a:ext uri="{FF2B5EF4-FFF2-40B4-BE49-F238E27FC236}">
                <a16:creationId xmlns:a16="http://schemas.microsoft.com/office/drawing/2014/main" id="{F0642BBB-5CB5-4067-9A21-1D092AFA12BC}"/>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Datenverarbeitung II  </a:t>
            </a:r>
            <a:br>
              <a:rPr lang="de-DE" sz="3200" dirty="0">
                <a:latin typeface="+mn-lt"/>
              </a:rPr>
            </a:br>
            <a:r>
              <a:rPr lang="de-DE" sz="3200" dirty="0">
                <a:latin typeface="+mn-lt"/>
              </a:rPr>
              <a:t>Stahlprojekt</a:t>
            </a:r>
          </a:p>
        </p:txBody>
      </p:sp>
      <p:pic>
        <p:nvPicPr>
          <p:cNvPr id="7" name="Grafik 6">
            <a:extLst>
              <a:ext uri="{FF2B5EF4-FFF2-40B4-BE49-F238E27FC236}">
                <a16:creationId xmlns:a16="http://schemas.microsoft.com/office/drawing/2014/main" id="{7783E3FE-C6DD-4C13-BE29-DC6CF901C6C1}"/>
              </a:ext>
            </a:extLst>
          </p:cNvPr>
          <p:cNvPicPr>
            <a:picLocks noChangeAspect="1"/>
          </p:cNvPicPr>
          <p:nvPr/>
        </p:nvPicPr>
        <p:blipFill>
          <a:blip r:embed="rId3"/>
          <a:stretch>
            <a:fillRect/>
          </a:stretch>
        </p:blipFill>
        <p:spPr>
          <a:xfrm>
            <a:off x="5677840" y="3565524"/>
            <a:ext cx="1641593" cy="1902880"/>
          </a:xfrm>
          <a:prstGeom prst="rect">
            <a:avLst/>
          </a:prstGeom>
        </p:spPr>
      </p:pic>
    </p:spTree>
    <p:extLst>
      <p:ext uri="{BB962C8B-B14F-4D97-AF65-F5344CB8AC3E}">
        <p14:creationId xmlns:p14="http://schemas.microsoft.com/office/powerpoint/2010/main" val="1921740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C1FC7-BEAC-4645-9C97-548BF78315DB}"/>
              </a:ext>
            </a:extLst>
          </p:cNvPr>
          <p:cNvSpPr>
            <a:spLocks noGrp="1"/>
          </p:cNvSpPr>
          <p:nvPr>
            <p:ph type="title"/>
          </p:nvPr>
        </p:nvSpPr>
        <p:spPr>
          <a:xfrm>
            <a:off x="900113" y="368306"/>
            <a:ext cx="8104190" cy="864877"/>
          </a:xfrm>
        </p:spPr>
        <p:txBody>
          <a:bodyPr/>
          <a:lstStyle/>
          <a:p>
            <a:pPr>
              <a:lnSpc>
                <a:spcPct val="100000"/>
              </a:lnSpc>
            </a:pPr>
            <a:r>
              <a:rPr lang="de-DE" sz="3200" dirty="0"/>
              <a:t>Aufgabe zum Abschluss </a:t>
            </a:r>
          </a:p>
        </p:txBody>
      </p:sp>
      <p:sp>
        <p:nvSpPr>
          <p:cNvPr id="10" name="Inhaltsplatzhalter 9">
            <a:extLst>
              <a:ext uri="{FF2B5EF4-FFF2-40B4-BE49-F238E27FC236}">
                <a16:creationId xmlns:a16="http://schemas.microsoft.com/office/drawing/2014/main" id="{0099523E-69AF-419C-BE59-5A7BEB28864A}"/>
              </a:ext>
            </a:extLst>
          </p:cNvPr>
          <p:cNvSpPr>
            <a:spLocks noGrp="1"/>
          </p:cNvSpPr>
          <p:nvPr>
            <p:ph sz="quarter" idx="12"/>
          </p:nvPr>
        </p:nvSpPr>
        <p:spPr>
          <a:xfrm>
            <a:off x="904879" y="1357313"/>
            <a:ext cx="7334244" cy="4320000"/>
          </a:xfrm>
        </p:spPr>
        <p:txBody>
          <a:bodyPr/>
          <a:lstStyle/>
          <a:p>
            <a:pPr>
              <a:lnSpc>
                <a:spcPct val="100000"/>
              </a:lnSpc>
            </a:pPr>
            <a:r>
              <a:rPr lang="de-DE" dirty="0"/>
              <a:t>Bearbeiten Sie mit Rückblick auf die </a:t>
            </a:r>
          </a:p>
          <a:p>
            <a:pPr>
              <a:lnSpc>
                <a:spcPct val="100000"/>
              </a:lnSpc>
            </a:pPr>
            <a:r>
              <a:rPr lang="de-DE" dirty="0"/>
              <a:t>heutige Veranstaltung die drei folgenden </a:t>
            </a:r>
          </a:p>
          <a:p>
            <a:pPr>
              <a:lnSpc>
                <a:spcPct val="100000"/>
              </a:lnSpc>
            </a:pPr>
            <a:r>
              <a:rPr lang="de-DE" dirty="0"/>
              <a:t>Arbeitsaufträge: </a:t>
            </a:r>
          </a:p>
          <a:p>
            <a:pPr marL="457200" indent="-457200">
              <a:lnSpc>
                <a:spcPct val="100000"/>
              </a:lnSpc>
              <a:buFont typeface="+mj-lt"/>
              <a:buAutoNum type="arabicPeriod"/>
            </a:pPr>
            <a:endParaRPr lang="de-DE" dirty="0"/>
          </a:p>
          <a:p>
            <a:pPr marL="457200" lvl="0" indent="-457200">
              <a:lnSpc>
                <a:spcPct val="100000"/>
              </a:lnSpc>
              <a:buClr>
                <a:schemeClr val="accent1"/>
              </a:buClr>
              <a:buFont typeface="+mj-lt"/>
              <a:buAutoNum type="arabicPeriod"/>
            </a:pPr>
            <a:r>
              <a:rPr lang="de-DE" dirty="0"/>
              <a:t>Beschreiben Sie in 1-2 </a:t>
            </a:r>
            <a:br>
              <a:rPr lang="de-DE" dirty="0"/>
            </a:br>
            <a:r>
              <a:rPr lang="de-DE" dirty="0"/>
              <a:t>Sätzen, was ein ML-Modell im Kontext überwachtes Lernen ist.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Notieren Sie 3 Aspekte, an denen Sie die Qualität eines Modells beurteilen würden. </a:t>
            </a:r>
          </a:p>
          <a:p>
            <a:pPr marL="457200" lvl="0" indent="-457200">
              <a:lnSpc>
                <a:spcPct val="100000"/>
              </a:lnSpc>
              <a:buClr>
                <a:schemeClr val="accent1"/>
              </a:buClr>
              <a:buFont typeface="+mj-lt"/>
              <a:buAutoNum type="arabicPeriod"/>
            </a:pPr>
            <a:endParaRPr lang="de-DE" dirty="0"/>
          </a:p>
          <a:p>
            <a:pPr marL="457200" lvl="0" indent="-457200">
              <a:lnSpc>
                <a:spcPct val="100000"/>
              </a:lnSpc>
              <a:buClr>
                <a:schemeClr val="accent1"/>
              </a:buClr>
              <a:buFont typeface="+mj-lt"/>
              <a:buAutoNum type="arabicPeriod"/>
            </a:pPr>
            <a:r>
              <a:rPr lang="de-DE" dirty="0"/>
              <a:t>Beschriften Sie die nachstehende Grafik so, dass der Zusammenhang zwischen den einzelnen Begriffen durch die Grafik dargestellt wird. Erweitern Sie die Grafik um weitere in diesem Kontext relevante Begriffe und Verbindungen.  </a:t>
            </a:r>
            <a:br>
              <a:rPr lang="de-DE" dirty="0"/>
            </a:br>
            <a:r>
              <a:rPr lang="de-DE" dirty="0"/>
              <a:t> </a:t>
            </a:r>
          </a:p>
          <a:p>
            <a:pPr marL="457200" indent="-457200">
              <a:lnSpc>
                <a:spcPct val="100000"/>
              </a:lnSpc>
              <a:buFont typeface="+mj-lt"/>
              <a:buAutoNum type="arabicPeriod"/>
            </a:pPr>
            <a:endParaRPr lang="de-DE" dirty="0"/>
          </a:p>
        </p:txBody>
      </p:sp>
      <p:sp>
        <p:nvSpPr>
          <p:cNvPr id="6" name="Foliennummernplatzhalter 5">
            <a:extLst>
              <a:ext uri="{FF2B5EF4-FFF2-40B4-BE49-F238E27FC236}">
                <a16:creationId xmlns:a16="http://schemas.microsoft.com/office/drawing/2014/main" id="{A28E7346-078B-4822-BF13-EDDE87BAE5E2}"/>
              </a:ext>
            </a:extLst>
          </p:cNvPr>
          <p:cNvSpPr>
            <a:spLocks noGrp="1"/>
          </p:cNvSpPr>
          <p:nvPr>
            <p:ph type="sldNum" sz="quarter" idx="17"/>
          </p:nvPr>
        </p:nvSpPr>
        <p:spPr/>
        <p:txBody>
          <a:bodyPr/>
          <a:lstStyle/>
          <a:p>
            <a:pPr marL="0" marR="0" lvl="0" indent="0" algn="l" defTabSz="457200" rtl="0" eaLnBrk="1" fontAlgn="auto" latinLnBrk="0" hangingPunct="1">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spcBef>
                  <a:spcPts val="0"/>
                </a:spcBef>
                <a:spcAft>
                  <a:spcPts val="0"/>
                </a:spcAft>
                <a:buClrTx/>
                <a:buSzTx/>
                <a:buFontTx/>
                <a:buNone/>
                <a:tabLst/>
                <a:defRPr/>
              </a:pPr>
              <a:t>49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Grafik 2">
            <a:extLst>
              <a:ext uri="{FF2B5EF4-FFF2-40B4-BE49-F238E27FC236}">
                <a16:creationId xmlns:a16="http://schemas.microsoft.com/office/drawing/2014/main" id="{5D534957-4176-41E8-AFBD-FFD932E4B5E4}"/>
              </a:ext>
            </a:extLst>
          </p:cNvPr>
          <p:cNvPicPr>
            <a:picLocks noChangeAspect="1"/>
          </p:cNvPicPr>
          <p:nvPr/>
        </p:nvPicPr>
        <p:blipFill>
          <a:blip r:embed="rId3"/>
          <a:stretch>
            <a:fillRect/>
          </a:stretch>
        </p:blipFill>
        <p:spPr>
          <a:xfrm>
            <a:off x="5514101" y="1447441"/>
            <a:ext cx="2725020" cy="1251329"/>
          </a:xfrm>
          <a:prstGeom prst="rect">
            <a:avLst/>
          </a:prstGeom>
        </p:spPr>
      </p:pic>
      <p:cxnSp>
        <p:nvCxnSpPr>
          <p:cNvPr id="8" name="Gerader Verbinder 7">
            <a:extLst>
              <a:ext uri="{FF2B5EF4-FFF2-40B4-BE49-F238E27FC236}">
                <a16:creationId xmlns:a16="http://schemas.microsoft.com/office/drawing/2014/main" id="{2CC9CC75-E552-4A22-BE0E-052C39CD40EF}"/>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23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7ECDE76-F0BC-418C-8990-F1F74CB39A1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B8ADFB6-188D-4855-8722-8088B787408D}"/>
              </a:ext>
            </a:extLst>
          </p:cNvPr>
          <p:cNvSpPr txBox="1">
            <a:spLocks/>
          </p:cNvSpPr>
          <p:nvPr/>
        </p:nvSpPr>
        <p:spPr>
          <a:xfrm>
            <a:off x="904875" y="1663077"/>
            <a:ext cx="7334250" cy="4474148"/>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Blip>
                <a:blip r:embed="rId2"/>
              </a:buBlip>
            </a:pPr>
            <a:r>
              <a:rPr lang="de-DE" dirty="0"/>
              <a:t>Überwachtes Lernen (</a:t>
            </a:r>
            <a:r>
              <a:rPr lang="de-DE" dirty="0" err="1"/>
              <a:t>Supervised</a:t>
            </a:r>
            <a:r>
              <a:rPr lang="de-DE" dirty="0"/>
              <a:t> Learning):</a:t>
            </a:r>
          </a:p>
          <a:p>
            <a:pPr marL="444500" indent="0">
              <a:lnSpc>
                <a:spcPct val="100000"/>
              </a:lnSpc>
              <a:buNone/>
            </a:pPr>
            <a:r>
              <a:rPr lang="de-DE" dirty="0"/>
              <a:t>Das Verfahren untersucht einen Datensatz bezüglich einer expliziten Fragestellung. Hierbei soll am Ende ein Merkmal vorhergesagt werden, das so genannte Label. </a:t>
            </a:r>
            <a:br>
              <a:rPr lang="de-DE" dirty="0"/>
            </a:br>
            <a:endParaRPr lang="de-DE" dirty="0"/>
          </a:p>
          <a:p>
            <a:pPr>
              <a:lnSpc>
                <a:spcPct val="100000"/>
              </a:lnSpc>
              <a:buBlip>
                <a:blip r:embed="rId2"/>
              </a:buBlip>
            </a:pPr>
            <a:r>
              <a:rPr lang="de-DE" dirty="0"/>
              <a:t>Unüberwachtes Lernen (</a:t>
            </a:r>
            <a:r>
              <a:rPr lang="de-DE" dirty="0" err="1"/>
              <a:t>Unsupervised</a:t>
            </a:r>
            <a:r>
              <a:rPr lang="de-DE" dirty="0"/>
              <a:t> Learning):</a:t>
            </a:r>
          </a:p>
          <a:p>
            <a:pPr marL="444500" indent="0">
              <a:lnSpc>
                <a:spcPct val="100000"/>
              </a:lnSpc>
              <a:buNone/>
            </a:pPr>
            <a:r>
              <a:rPr lang="de-DE" dirty="0"/>
              <a:t>Das Verfahren untersucht einen Datensatz auf vorher unbekannte Muster.</a:t>
            </a:r>
          </a:p>
          <a:p>
            <a:pPr marL="273050" indent="0">
              <a:lnSpc>
                <a:spcPct val="100000"/>
              </a:lnSpc>
              <a:buNone/>
            </a:pPr>
            <a:endParaRPr lang="de-DE" dirty="0"/>
          </a:p>
          <a:p>
            <a:pPr>
              <a:lnSpc>
                <a:spcPct val="100000"/>
              </a:lnSpc>
              <a:buBlip>
                <a:blip r:embed="rId2"/>
              </a:buBlip>
            </a:pPr>
            <a:r>
              <a:rPr lang="de-DE" dirty="0"/>
              <a:t>Bestärkendes Lernen (Reinforcement Learning):</a:t>
            </a:r>
          </a:p>
          <a:p>
            <a:pPr marL="444500" indent="-171450">
              <a:lnSpc>
                <a:spcPct val="100000"/>
              </a:lnSpc>
              <a:buNone/>
              <a:tabLst>
                <a:tab pos="444500" algn="l"/>
              </a:tabLst>
            </a:pPr>
            <a:r>
              <a:rPr lang="de-DE" dirty="0"/>
              <a:t>  Das Verfahren entwickelt durch Ausprobieren und (positiver oder negativer) Bestärkung eine Strategie in einem gegebenen Problem.</a:t>
            </a:r>
          </a:p>
        </p:txBody>
      </p:sp>
      <p:sp>
        <p:nvSpPr>
          <p:cNvPr id="10" name="Titel 2">
            <a:extLst>
              <a:ext uri="{FF2B5EF4-FFF2-40B4-BE49-F238E27FC236}">
                <a16:creationId xmlns:a16="http://schemas.microsoft.com/office/drawing/2014/main" id="{0EFE5061-F3AE-4AC3-9428-E3A8FF447803}"/>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n-lt"/>
              </a:rPr>
              <a:t>Arten des Maschinellen Lernens</a:t>
            </a:r>
          </a:p>
        </p:txBody>
      </p:sp>
    </p:spTree>
    <p:extLst>
      <p:ext uri="{BB962C8B-B14F-4D97-AF65-F5344CB8AC3E}">
        <p14:creationId xmlns:p14="http://schemas.microsoft.com/office/powerpoint/2010/main" val="89403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A10B63B-5296-472E-85BE-058F24835949}"/>
              </a:ext>
            </a:extLst>
          </p:cNvPr>
          <p:cNvSpPr>
            <a:spLocks noGrp="1"/>
          </p:cNvSpPr>
          <p:nvPr>
            <p:ph type="sldNum"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50</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Grafik 1">
            <a:extLst>
              <a:ext uri="{FF2B5EF4-FFF2-40B4-BE49-F238E27FC236}">
                <a16:creationId xmlns:a16="http://schemas.microsoft.com/office/drawing/2014/main" id="{9EB79C2A-C0F1-45C5-946F-87991B085ACE}"/>
              </a:ext>
            </a:extLst>
          </p:cNvPr>
          <p:cNvPicPr>
            <a:picLocks noChangeAspect="1"/>
          </p:cNvPicPr>
          <p:nvPr/>
        </p:nvPicPr>
        <p:blipFill>
          <a:blip r:embed="rId2"/>
          <a:stretch>
            <a:fillRect/>
          </a:stretch>
        </p:blipFill>
        <p:spPr>
          <a:xfrm>
            <a:off x="624016" y="805266"/>
            <a:ext cx="7895968" cy="4637962"/>
          </a:xfrm>
          <a:prstGeom prst="rect">
            <a:avLst/>
          </a:prstGeom>
        </p:spPr>
      </p:pic>
    </p:spTree>
    <p:extLst>
      <p:ext uri="{BB962C8B-B14F-4D97-AF65-F5344CB8AC3E}">
        <p14:creationId xmlns:p14="http://schemas.microsoft.com/office/powerpoint/2010/main" val="2295831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51</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3ED03B51-0A1A-43D2-9347-BA99466613B2}"/>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9" name="Grafik 8" descr="Ein Bild, das drinnen, Zahnrad enthält.&#10;&#10;Automatisch generierte Beschreibung">
            <a:extLst>
              <a:ext uri="{FF2B5EF4-FFF2-40B4-BE49-F238E27FC236}">
                <a16:creationId xmlns:a16="http://schemas.microsoft.com/office/drawing/2014/main" id="{85AE2AB7-9DD5-408C-8878-937D2A3C312A}"/>
              </a:ext>
            </a:extLst>
          </p:cNvPr>
          <p:cNvPicPr>
            <a:picLocks noChangeAspect="1"/>
          </p:cNvPicPr>
          <p:nvPr/>
        </p:nvPicPr>
        <p:blipFill>
          <a:blip r:embed="rId2"/>
          <a:stretch>
            <a:fillRect/>
          </a:stretch>
        </p:blipFill>
        <p:spPr>
          <a:xfrm>
            <a:off x="3329494" y="1565241"/>
            <a:ext cx="2485012" cy="3727518"/>
          </a:xfrm>
          <a:prstGeom prst="rect">
            <a:avLst/>
          </a:prstGeom>
        </p:spPr>
      </p:pic>
      <p:sp>
        <p:nvSpPr>
          <p:cNvPr id="10" name="Textfeld 9">
            <a:extLst>
              <a:ext uri="{FF2B5EF4-FFF2-40B4-BE49-F238E27FC236}">
                <a16:creationId xmlns:a16="http://schemas.microsoft.com/office/drawing/2014/main" id="{63695E37-8BB8-4E56-8883-7A32761EF1F7}"/>
              </a:ext>
            </a:extLst>
          </p:cNvPr>
          <p:cNvSpPr txBox="1"/>
          <p:nvPr/>
        </p:nvSpPr>
        <p:spPr>
          <a:xfrm>
            <a:off x="3492217" y="5333311"/>
            <a:ext cx="2159566" cy="246221"/>
          </a:xfrm>
          <a:prstGeom prst="rect">
            <a:avLst/>
          </a:prstGeom>
          <a:noFill/>
        </p:spPr>
        <p:txBody>
          <a:bodyPr wrap="none" rtlCol="0">
            <a:spAutoFit/>
          </a:bodyPr>
          <a:lstStyle/>
          <a:p>
            <a:pPr algn="l"/>
            <a:r>
              <a:rPr lang="de-DE" sz="1000" b="0" i="0" u="none" strike="noStrike" baseline="0" dirty="0">
                <a:solidFill>
                  <a:schemeClr val="tx1">
                    <a:lumMod val="50000"/>
                    <a:lumOff val="50000"/>
                  </a:schemeClr>
                </a:solidFill>
                <a:latin typeface="+mj-lt"/>
              </a:rPr>
              <a:t>Foto von Lenin Estrada von Pexels</a:t>
            </a:r>
          </a:p>
        </p:txBody>
      </p:sp>
      <p:sp>
        <p:nvSpPr>
          <p:cNvPr id="11" name="Titel 2">
            <a:extLst>
              <a:ext uri="{FF2B5EF4-FFF2-40B4-BE49-F238E27FC236}">
                <a16:creationId xmlns:a16="http://schemas.microsoft.com/office/drawing/2014/main" id="{441C06B3-CF8B-48F3-84CF-D93B36FA90C6}"/>
              </a:ext>
            </a:extLst>
          </p:cNvPr>
          <p:cNvSpPr>
            <a:spLocks noGrp="1"/>
          </p:cNvSpPr>
          <p:nvPr>
            <p:ph type="title"/>
          </p:nvPr>
        </p:nvSpPr>
        <p:spPr>
          <a:xfrm>
            <a:off x="904875" y="368300"/>
            <a:ext cx="7886700" cy="1325491"/>
          </a:xfrm>
        </p:spPr>
        <p:txBody>
          <a:bodyPr>
            <a:normAutofit/>
          </a:bodyPr>
          <a:lstStyle/>
          <a:p>
            <a:pPr>
              <a:lnSpc>
                <a:spcPct val="100000"/>
              </a:lnSpc>
            </a:pPr>
            <a:r>
              <a:rPr lang="de-DE" sz="3200" dirty="0">
                <a:latin typeface="+mn-lt"/>
              </a:rPr>
              <a:t>Vielen Dank für Ihre Aufmerksamkeit!</a:t>
            </a:r>
          </a:p>
        </p:txBody>
      </p:sp>
    </p:spTree>
    <p:extLst>
      <p:ext uri="{BB962C8B-B14F-4D97-AF65-F5344CB8AC3E}">
        <p14:creationId xmlns:p14="http://schemas.microsoft.com/office/powerpoint/2010/main" val="376899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87ECDE76-F0BC-418C-8990-F1F74CB39A18}"/>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8B8ADFB6-188D-4855-8722-8088B787408D}"/>
              </a:ext>
            </a:extLst>
          </p:cNvPr>
          <p:cNvSpPr txBox="1">
            <a:spLocks/>
          </p:cNvSpPr>
          <p:nvPr/>
        </p:nvSpPr>
        <p:spPr>
          <a:xfrm>
            <a:off x="904875" y="1663077"/>
            <a:ext cx="7334250" cy="4474148"/>
          </a:xfrm>
          <a:prstGeom prst="rect">
            <a:avLst/>
          </a:prstGeom>
        </p:spPr>
        <p:txBody>
          <a:bodyPr>
            <a:noAutofit/>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buBlip>
                <a:blip r:embed="rId2"/>
              </a:buBlip>
            </a:pPr>
            <a:r>
              <a:rPr lang="de-DE" dirty="0"/>
              <a:t>Datensatz:</a:t>
            </a:r>
          </a:p>
          <a:p>
            <a:pPr marL="0" indent="0">
              <a:lnSpc>
                <a:spcPct val="100000"/>
              </a:lnSpc>
            </a:pPr>
            <a:r>
              <a:rPr lang="de-DE" dirty="0"/>
              <a:t>	Unter den Merkmalen (Features) existiert ein Zielmerkmal 	(Label).</a:t>
            </a:r>
          </a:p>
          <a:p>
            <a:pPr marL="444500" indent="0">
              <a:lnSpc>
                <a:spcPct val="100000"/>
              </a:lnSpc>
              <a:buNone/>
            </a:pPr>
            <a:endParaRPr lang="de-DE" dirty="0"/>
          </a:p>
          <a:p>
            <a:pPr>
              <a:lnSpc>
                <a:spcPct val="100000"/>
              </a:lnSpc>
              <a:buBlip>
                <a:blip r:embed="rId2"/>
              </a:buBlip>
            </a:pPr>
            <a:r>
              <a:rPr lang="de-DE" dirty="0"/>
              <a:t>Ziel:</a:t>
            </a:r>
          </a:p>
          <a:p>
            <a:pPr marL="0" indent="0">
              <a:lnSpc>
                <a:spcPct val="100000"/>
              </a:lnSpc>
            </a:pPr>
            <a:r>
              <a:rPr lang="de-DE" dirty="0"/>
              <a:t>	Entwicklung einer Zuordnung von Features zum Label:</a:t>
            </a:r>
          </a:p>
          <a:p>
            <a:pPr marL="273050" indent="0">
              <a:lnSpc>
                <a:spcPct val="100000"/>
              </a:lnSpc>
              <a:buNone/>
            </a:pPr>
            <a:endParaRPr lang="de-DE" dirty="0"/>
          </a:p>
          <a:p>
            <a:pPr marL="273050" indent="0">
              <a:lnSpc>
                <a:spcPct val="100000"/>
              </a:lnSpc>
              <a:buNone/>
            </a:pPr>
            <a:endParaRPr lang="de-DE" dirty="0"/>
          </a:p>
          <a:p>
            <a:pPr marL="273050" indent="0">
              <a:lnSpc>
                <a:spcPct val="100000"/>
              </a:lnSpc>
              <a:buNone/>
            </a:pPr>
            <a:endParaRPr lang="de-DE" dirty="0"/>
          </a:p>
          <a:p>
            <a:pPr>
              <a:lnSpc>
                <a:spcPct val="100000"/>
              </a:lnSpc>
              <a:buBlip>
                <a:blip r:embed="rId2"/>
              </a:buBlip>
            </a:pPr>
            <a:endParaRPr lang="de-DE" dirty="0"/>
          </a:p>
          <a:p>
            <a:pPr>
              <a:lnSpc>
                <a:spcPct val="100000"/>
              </a:lnSpc>
              <a:buBlip>
                <a:blip r:embed="rId2"/>
              </a:buBlip>
            </a:pPr>
            <a:r>
              <a:rPr lang="de-DE" dirty="0"/>
              <a:t>Vorgehen:</a:t>
            </a:r>
          </a:p>
          <a:p>
            <a:pPr marL="0" indent="0">
              <a:lnSpc>
                <a:spcPct val="100000"/>
              </a:lnSpc>
            </a:pPr>
            <a:r>
              <a:rPr lang="de-DE" dirty="0"/>
              <a:t>	Systematische Untersuchung des Datensatzes, um daraus 	eine geeignete Zuordnung zu entwickeln.</a:t>
            </a:r>
          </a:p>
        </p:txBody>
      </p:sp>
      <p:sp>
        <p:nvSpPr>
          <p:cNvPr id="10" name="Titel 2">
            <a:extLst>
              <a:ext uri="{FF2B5EF4-FFF2-40B4-BE49-F238E27FC236}">
                <a16:creationId xmlns:a16="http://schemas.microsoft.com/office/drawing/2014/main" id="{0EFE5061-F3AE-4AC3-9428-E3A8FF447803}"/>
              </a:ext>
            </a:extLst>
          </p:cNvPr>
          <p:cNvSpPr>
            <a:spLocks noGrp="1"/>
          </p:cNvSpPr>
          <p:nvPr>
            <p:ph type="title"/>
          </p:nvPr>
        </p:nvSpPr>
        <p:spPr>
          <a:xfrm>
            <a:off x="904875" y="368228"/>
            <a:ext cx="7886699" cy="1325563"/>
          </a:xfrm>
        </p:spPr>
        <p:txBody>
          <a:bodyPr>
            <a:normAutofit/>
          </a:bodyPr>
          <a:lstStyle/>
          <a:p>
            <a:pPr>
              <a:lnSpc>
                <a:spcPct val="100000"/>
              </a:lnSpc>
            </a:pPr>
            <a:r>
              <a:rPr lang="de-DE" sz="3200" dirty="0">
                <a:latin typeface="+mn-lt"/>
              </a:rPr>
              <a:t>Überwachtes Lernen: Vorgehen</a:t>
            </a:r>
          </a:p>
        </p:txBody>
      </p:sp>
      <p:sp>
        <p:nvSpPr>
          <p:cNvPr id="2" name="Inhaltsplatzhalter 3">
            <a:extLst>
              <a:ext uri="{FF2B5EF4-FFF2-40B4-BE49-F238E27FC236}">
                <a16:creationId xmlns:a16="http://schemas.microsoft.com/office/drawing/2014/main" id="{B53D37C3-6600-AD0E-25BB-853F39EB6A1E}"/>
              </a:ext>
            </a:extLst>
          </p:cNvPr>
          <p:cNvSpPr txBox="1">
            <a:spLocks/>
          </p:cNvSpPr>
          <p:nvPr/>
        </p:nvSpPr>
        <p:spPr>
          <a:xfrm>
            <a:off x="900113" y="3745625"/>
            <a:ext cx="7334250" cy="160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dirty="0">
                <a:latin typeface="+mj-lt"/>
              </a:rPr>
              <a:t>Features		Label</a:t>
            </a:r>
          </a:p>
          <a:p>
            <a:pPr marL="0" indent="0" algn="ctr">
              <a:buFont typeface="Arial" panose="020B0604020202020204" pitchFamily="34" charset="0"/>
              <a:buNone/>
            </a:pPr>
            <a:r>
              <a:rPr lang="de-DE" sz="2000" dirty="0">
                <a:latin typeface="+mj-lt"/>
              </a:rPr>
              <a:t>   Modell</a:t>
            </a:r>
          </a:p>
        </p:txBody>
      </p:sp>
      <p:sp>
        <p:nvSpPr>
          <p:cNvPr id="3" name="Pfeil: nach rechts 2">
            <a:extLst>
              <a:ext uri="{FF2B5EF4-FFF2-40B4-BE49-F238E27FC236}">
                <a16:creationId xmlns:a16="http://schemas.microsoft.com/office/drawing/2014/main" id="{AE2C830D-73DA-AD71-8A95-10D93E94B86D}"/>
              </a:ext>
            </a:extLst>
          </p:cNvPr>
          <p:cNvSpPr/>
          <p:nvPr/>
        </p:nvSpPr>
        <p:spPr>
          <a:xfrm>
            <a:off x="4252489" y="3734530"/>
            <a:ext cx="923925" cy="385205"/>
          </a:xfrm>
          <a:prstGeom prst="rightArrow">
            <a:avLst/>
          </a:prstGeom>
          <a:solidFill>
            <a:srgbClr val="BE2492">
              <a:alpha val="4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4248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2C78B88F-B2E8-449A-AC81-8989E0754125}"/>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Inhaltsplatzhalter 3">
            <a:extLst>
              <a:ext uri="{FF2B5EF4-FFF2-40B4-BE49-F238E27FC236}">
                <a16:creationId xmlns:a16="http://schemas.microsoft.com/office/drawing/2014/main" id="{B8763854-746C-49D8-9D8D-9EC106995FCE}"/>
              </a:ext>
            </a:extLst>
          </p:cNvPr>
          <p:cNvSpPr txBox="1">
            <a:spLocks/>
          </p:cNvSpPr>
          <p:nvPr/>
        </p:nvSpPr>
        <p:spPr>
          <a:xfrm>
            <a:off x="900113" y="2326352"/>
            <a:ext cx="7343776" cy="1236316"/>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622300">
              <a:lnSpc>
                <a:spcPct val="100000"/>
              </a:lnSpc>
            </a:pPr>
            <a:br>
              <a:rPr lang="de-DE" dirty="0">
                <a:solidFill>
                  <a:srgbClr val="901B6E"/>
                </a:solidFill>
              </a:rPr>
            </a:br>
            <a:r>
              <a:rPr lang="de-DE" dirty="0">
                <a:solidFill>
                  <a:srgbClr val="901B6E"/>
                </a:solidFill>
              </a:rPr>
              <a:t>2.1 </a:t>
            </a:r>
            <a:r>
              <a:rPr lang="de-DE" dirty="0"/>
              <a:t>Das Problem und die Daten</a:t>
            </a:r>
            <a:br>
              <a:rPr lang="de-DE" dirty="0">
                <a:solidFill>
                  <a:srgbClr val="901B6E"/>
                </a:solidFill>
              </a:rPr>
            </a:br>
            <a:br>
              <a:rPr lang="de-DE" dirty="0">
                <a:solidFill>
                  <a:srgbClr val="901B6E"/>
                </a:solidFill>
              </a:rPr>
            </a:br>
            <a:r>
              <a:rPr lang="de-DE" dirty="0">
                <a:solidFill>
                  <a:srgbClr val="901B6E"/>
                </a:solidFill>
              </a:rPr>
              <a:t>2.2 </a:t>
            </a:r>
            <a:r>
              <a:rPr lang="de-DE" dirty="0"/>
              <a:t>Ideen zur Klassifikation</a:t>
            </a:r>
          </a:p>
        </p:txBody>
      </p:sp>
      <p:sp>
        <p:nvSpPr>
          <p:cNvPr id="11" name="Textfeld 10">
            <a:extLst>
              <a:ext uri="{FF2B5EF4-FFF2-40B4-BE49-F238E27FC236}">
                <a16:creationId xmlns:a16="http://schemas.microsoft.com/office/drawing/2014/main" id="{A0D5BF1B-F4C7-4A90-88BF-3D0E58A0434E}"/>
              </a:ext>
            </a:extLst>
          </p:cNvPr>
          <p:cNvSpPr txBox="1"/>
          <p:nvPr/>
        </p:nvSpPr>
        <p:spPr>
          <a:xfrm>
            <a:off x="6477552" y="4826344"/>
            <a:ext cx="2159566" cy="246221"/>
          </a:xfrm>
          <a:prstGeom prst="rect">
            <a:avLst/>
          </a:prstGeom>
          <a:noFill/>
        </p:spPr>
        <p:txBody>
          <a:bodyPr wrap="none" rtlCol="0">
            <a:spAutoFit/>
          </a:bodyPr>
          <a:lstStyle/>
          <a:p>
            <a:pPr algn="l"/>
            <a:r>
              <a:rPr lang="de-DE" sz="1000" b="0" i="0" u="none" strike="noStrike" baseline="0" dirty="0">
                <a:solidFill>
                  <a:schemeClr val="accent6"/>
                </a:solidFill>
                <a:latin typeface="+mj-lt"/>
              </a:rPr>
              <a:t>Foto von Lenin Estrada von Pexels</a:t>
            </a:r>
          </a:p>
        </p:txBody>
      </p:sp>
      <p:sp>
        <p:nvSpPr>
          <p:cNvPr id="12" name="Titel 2">
            <a:extLst>
              <a:ext uri="{FF2B5EF4-FFF2-40B4-BE49-F238E27FC236}">
                <a16:creationId xmlns:a16="http://schemas.microsoft.com/office/drawing/2014/main" id="{7BE64D4D-3048-44E6-A25C-5B73ACB84947}"/>
              </a:ext>
            </a:extLst>
          </p:cNvPr>
          <p:cNvSpPr>
            <a:spLocks noGrp="1"/>
          </p:cNvSpPr>
          <p:nvPr>
            <p:ph type="title"/>
          </p:nvPr>
        </p:nvSpPr>
        <p:spPr>
          <a:xfrm>
            <a:off x="900113" y="368228"/>
            <a:ext cx="7891462" cy="1325563"/>
          </a:xfrm>
        </p:spPr>
        <p:txBody>
          <a:bodyPr>
            <a:normAutofit/>
          </a:bodyPr>
          <a:lstStyle/>
          <a:p>
            <a:pPr>
              <a:lnSpc>
                <a:spcPct val="100000"/>
              </a:lnSpc>
            </a:pPr>
            <a:r>
              <a:rPr lang="de-DE" sz="3200" dirty="0">
                <a:latin typeface="+mn-lt"/>
              </a:rPr>
              <a:t>2 </a:t>
            </a:r>
            <a:r>
              <a:rPr lang="de-DE" sz="3200" dirty="0"/>
              <a:t>Das Stahlprojekt</a:t>
            </a:r>
            <a:br>
              <a:rPr lang="de-DE" sz="3200" dirty="0"/>
            </a:br>
            <a:endParaRPr lang="de-DE" sz="3200" dirty="0">
              <a:latin typeface="+mn-lt"/>
            </a:endParaRPr>
          </a:p>
        </p:txBody>
      </p:sp>
      <p:pic>
        <p:nvPicPr>
          <p:cNvPr id="3" name="Grafik 2" descr="Ein Bild, das Kuchen, drinnen enthält.&#10;&#10;Automatisch generierte Beschreibung">
            <a:extLst>
              <a:ext uri="{FF2B5EF4-FFF2-40B4-BE49-F238E27FC236}">
                <a16:creationId xmlns:a16="http://schemas.microsoft.com/office/drawing/2014/main" id="{680E3DE8-2EBC-4728-B9D7-CC97CC93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99" y="1919218"/>
            <a:ext cx="1869873" cy="2804810"/>
          </a:xfrm>
          <a:prstGeom prst="rect">
            <a:avLst/>
          </a:prstGeom>
        </p:spPr>
      </p:pic>
    </p:spTree>
    <p:extLst>
      <p:ext uri="{BB962C8B-B14F-4D97-AF65-F5344CB8AC3E}">
        <p14:creationId xmlns:p14="http://schemas.microsoft.com/office/powerpoint/2010/main" val="1771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7" name="Gerader Verbinder 6">
            <a:extLst>
              <a:ext uri="{FF2B5EF4-FFF2-40B4-BE49-F238E27FC236}">
                <a16:creationId xmlns:a16="http://schemas.microsoft.com/office/drawing/2014/main" id="{E7219EC5-2171-4F1F-BD7E-0EECFA54F3ED}"/>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8" name="Gruppieren 7">
            <a:extLst>
              <a:ext uri="{FF2B5EF4-FFF2-40B4-BE49-F238E27FC236}">
                <a16:creationId xmlns:a16="http://schemas.microsoft.com/office/drawing/2014/main" id="{F8290D05-D286-455E-B296-6F9C958BA3B2}"/>
              </a:ext>
            </a:extLst>
          </p:cNvPr>
          <p:cNvGrpSpPr/>
          <p:nvPr/>
        </p:nvGrpSpPr>
        <p:grpSpPr>
          <a:xfrm>
            <a:off x="708373" y="2234825"/>
            <a:ext cx="507261" cy="468000"/>
            <a:chOff x="3635261" y="3581347"/>
            <a:chExt cx="507261" cy="468000"/>
          </a:xfrm>
        </p:grpSpPr>
        <p:sp>
          <p:nvSpPr>
            <p:cNvPr id="9" name="Bogen 8">
              <a:extLst>
                <a:ext uri="{FF2B5EF4-FFF2-40B4-BE49-F238E27FC236}">
                  <a16:creationId xmlns:a16="http://schemas.microsoft.com/office/drawing/2014/main" id="{A25B00D2-5AD7-464C-A1FB-8941774D9180}"/>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C4AD1B6B-AB52-45C4-B64B-AC1A439C0922}"/>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1.</a:t>
              </a:r>
            </a:p>
          </p:txBody>
        </p:sp>
      </p:grpSp>
      <p:sp>
        <p:nvSpPr>
          <p:cNvPr id="11" name="Inhaltsplatzhalter 3">
            <a:extLst>
              <a:ext uri="{FF2B5EF4-FFF2-40B4-BE49-F238E27FC236}">
                <a16:creationId xmlns:a16="http://schemas.microsoft.com/office/drawing/2014/main" id="{DCC93D15-38E2-4348-89C6-9F16BEABFF66}"/>
              </a:ext>
            </a:extLst>
          </p:cNvPr>
          <p:cNvSpPr txBox="1">
            <a:spLocks/>
          </p:cNvSpPr>
          <p:nvPr/>
        </p:nvSpPr>
        <p:spPr>
          <a:xfrm>
            <a:off x="1234901" y="2269660"/>
            <a:ext cx="6964963" cy="4497459"/>
          </a:xfrm>
          <a:prstGeom prst="rect">
            <a:avLst/>
          </a:prstGeom>
        </p:spPr>
        <p:txBody>
          <a:bodyPr/>
          <a:lstStyle>
            <a:lvl1pPr marL="342900" indent="-342900" algn="l" defTabSz="455613" rtl="0" eaLnBrk="1" fontAlgn="base" hangingPunct="1">
              <a:lnSpc>
                <a:spcPts val="2200"/>
              </a:lnSpc>
              <a:spcBef>
                <a:spcPct val="0"/>
              </a:spcBef>
              <a:spcAft>
                <a:spcPct val="0"/>
              </a:spcAft>
              <a:defRPr sz="2000" kern="1200">
                <a:solidFill>
                  <a:schemeClr val="tx1"/>
                </a:solidFill>
                <a:latin typeface="Arial"/>
                <a:ea typeface="+mn-ea"/>
                <a:cs typeface="+mn-cs"/>
              </a:defRPr>
            </a:lvl1pPr>
            <a:lvl2pPr marL="355600" indent="-169863" algn="l" defTabSz="455613" rtl="0" eaLnBrk="1" fontAlgn="base" hangingPunct="1">
              <a:lnSpc>
                <a:spcPts val="2200"/>
              </a:lnSpc>
              <a:spcBef>
                <a:spcPct val="0"/>
              </a:spcBef>
              <a:spcAft>
                <a:spcPct val="0"/>
              </a:spcAft>
              <a:buClr>
                <a:schemeClr val="accent1"/>
              </a:buClr>
              <a:buFont typeface="Wingdings" pitchFamily="2" charset="2"/>
              <a:buChar char="§"/>
              <a:defRPr sz="2000" kern="1200">
                <a:solidFill>
                  <a:schemeClr val="tx1"/>
                </a:solidFill>
                <a:latin typeface="+mn-lt"/>
                <a:ea typeface="+mn-ea"/>
                <a:cs typeface="+mn-cs"/>
              </a:defRPr>
            </a:lvl2pPr>
            <a:lvl3pPr marL="539750" indent="-184150" algn="l" defTabSz="455613" rtl="0" eaLnBrk="1" fontAlgn="base" hangingPunct="1">
              <a:lnSpc>
                <a:spcPts val="2200"/>
              </a:lnSpc>
              <a:spcBef>
                <a:spcPct val="0"/>
              </a:spcBef>
              <a:spcAft>
                <a:spcPct val="0"/>
              </a:spcAft>
              <a:buClr>
                <a:schemeClr val="accent2"/>
              </a:buClr>
              <a:buFont typeface="Wingdings" pitchFamily="2" charset="2"/>
              <a:buChar char="§"/>
              <a:defRPr sz="2000" kern="1200">
                <a:solidFill>
                  <a:schemeClr val="tx1"/>
                </a:solidFill>
                <a:latin typeface="Arial"/>
                <a:ea typeface="+mn-ea"/>
                <a:cs typeface="+mn-cs"/>
              </a:defRPr>
            </a:lvl3pPr>
            <a:lvl4pPr marL="712788" indent="-169863" algn="l" defTabSz="455613" rtl="0" eaLnBrk="1" fontAlgn="base" hangingPunct="1">
              <a:lnSpc>
                <a:spcPts val="2200"/>
              </a:lnSpc>
              <a:spcBef>
                <a:spcPct val="0"/>
              </a:spcBef>
              <a:spcAft>
                <a:spcPct val="0"/>
              </a:spcAft>
              <a:buClr>
                <a:srgbClr val="9D167A"/>
              </a:buClr>
              <a:buFont typeface="Wingdings" pitchFamily="2" charset="2"/>
              <a:buChar char="§"/>
              <a:defRPr sz="20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pPr>
            <a:r>
              <a:rPr lang="de-DE" dirty="0">
                <a:latin typeface="+mj-lt"/>
              </a:rPr>
              <a:t>Sie benennen unterschiedliche Ideen, wie ein Modell zur Klassifizierung von Datensätzen entstehen kann.</a:t>
            </a:r>
          </a:p>
          <a:p>
            <a:pPr marL="0" indent="0">
              <a:lnSpc>
                <a:spcPct val="100000"/>
              </a:lnSpc>
            </a:pPr>
            <a:endParaRPr lang="de-DE" dirty="0">
              <a:latin typeface="+mj-lt"/>
            </a:endParaRPr>
          </a:p>
          <a:p>
            <a:pPr marL="0" indent="0">
              <a:lnSpc>
                <a:spcPct val="100000"/>
              </a:lnSpc>
            </a:pPr>
            <a:endParaRPr lang="de-DE" dirty="0">
              <a:latin typeface="+mj-lt"/>
            </a:endParaRPr>
          </a:p>
          <a:p>
            <a:pPr marL="0" indent="0">
              <a:lnSpc>
                <a:spcPct val="100000"/>
              </a:lnSpc>
            </a:pPr>
            <a:r>
              <a:rPr lang="de-DE" dirty="0">
                <a:latin typeface="+mj-lt"/>
              </a:rPr>
              <a:t>Sie erkennen die Visualisierung mittels Streudiagramm als wichtiges Hilfsmittel, um ein Modell zur Klassifizierung von Datensätzen zu entwickeln und darzustellen.</a:t>
            </a:r>
          </a:p>
        </p:txBody>
      </p:sp>
      <p:grpSp>
        <p:nvGrpSpPr>
          <p:cNvPr id="12" name="Gruppieren 11">
            <a:extLst>
              <a:ext uri="{FF2B5EF4-FFF2-40B4-BE49-F238E27FC236}">
                <a16:creationId xmlns:a16="http://schemas.microsoft.com/office/drawing/2014/main" id="{081C4F8F-519A-442B-BBE6-5F04FB41053F}"/>
              </a:ext>
            </a:extLst>
          </p:cNvPr>
          <p:cNvGrpSpPr/>
          <p:nvPr/>
        </p:nvGrpSpPr>
        <p:grpSpPr>
          <a:xfrm>
            <a:off x="708373" y="3459480"/>
            <a:ext cx="507261" cy="468000"/>
            <a:chOff x="3635261" y="3581347"/>
            <a:chExt cx="507261" cy="468000"/>
          </a:xfrm>
        </p:grpSpPr>
        <p:sp>
          <p:nvSpPr>
            <p:cNvPr id="13" name="Bogen 12">
              <a:extLst>
                <a:ext uri="{FF2B5EF4-FFF2-40B4-BE49-F238E27FC236}">
                  <a16:creationId xmlns:a16="http://schemas.microsoft.com/office/drawing/2014/main" id="{EBAFA2DE-EFD5-458F-8B23-34EDFBB6F548}"/>
                </a:ext>
              </a:extLst>
            </p:cNvPr>
            <p:cNvSpPr/>
            <p:nvPr/>
          </p:nvSpPr>
          <p:spPr>
            <a:xfrm>
              <a:off x="3635261" y="3581347"/>
              <a:ext cx="468000" cy="468000"/>
            </a:xfrm>
            <a:prstGeom prst="arc">
              <a:avLst>
                <a:gd name="adj1" fmla="val 3018661"/>
                <a:gd name="adj2" fmla="val 15159846"/>
              </a:avLst>
            </a:prstGeom>
            <a:ln w="44450" cap="rnd">
              <a:gradFill>
                <a:gsLst>
                  <a:gs pos="0">
                    <a:srgbClr val="901B6E"/>
                  </a:gs>
                  <a:gs pos="53000">
                    <a:srgbClr val="5F1149"/>
                  </a:gs>
                  <a:gs pos="100000">
                    <a:srgbClr val="D937AB"/>
                  </a:gs>
                </a:gsLst>
                <a:lin ang="5400000" scaled="1"/>
              </a:gradFill>
              <a:headEnd type="none" w="sm" len="sm"/>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Textfeld 13">
              <a:extLst>
                <a:ext uri="{FF2B5EF4-FFF2-40B4-BE49-F238E27FC236}">
                  <a16:creationId xmlns:a16="http://schemas.microsoft.com/office/drawing/2014/main" id="{CF4F76F8-A2DC-453F-AF56-8678E6835FFA}"/>
                </a:ext>
              </a:extLst>
            </p:cNvPr>
            <p:cNvSpPr txBox="1"/>
            <p:nvPr/>
          </p:nvSpPr>
          <p:spPr>
            <a:xfrm>
              <a:off x="3693789" y="3630681"/>
              <a:ext cx="448733" cy="369332"/>
            </a:xfrm>
            <a:prstGeom prst="rect">
              <a:avLst/>
            </a:prstGeom>
            <a:noFill/>
          </p:spPr>
          <p:txBody>
            <a:bodyPr wrap="square" rtlCol="0">
              <a:spAutoFit/>
            </a:bodyPr>
            <a:lstStyle/>
            <a:p>
              <a:pPr algn="ctr"/>
              <a:r>
                <a:rPr lang="de-DE" b="1" dirty="0">
                  <a:solidFill>
                    <a:srgbClr val="901B6E"/>
                  </a:solidFill>
                </a:rPr>
                <a:t>2.</a:t>
              </a:r>
            </a:p>
          </p:txBody>
        </p:sp>
      </p:grpSp>
      <p:sp>
        <p:nvSpPr>
          <p:cNvPr id="16" name="Titel 2">
            <a:extLst>
              <a:ext uri="{FF2B5EF4-FFF2-40B4-BE49-F238E27FC236}">
                <a16:creationId xmlns:a16="http://schemas.microsoft.com/office/drawing/2014/main" id="{FDF6B2D9-9383-4A20-8AED-333183A6420C}"/>
              </a:ext>
            </a:extLst>
          </p:cNvPr>
          <p:cNvSpPr>
            <a:spLocks noGrp="1"/>
          </p:cNvSpPr>
          <p:nvPr>
            <p:ph type="title"/>
          </p:nvPr>
        </p:nvSpPr>
        <p:spPr>
          <a:xfrm>
            <a:off x="904875" y="368228"/>
            <a:ext cx="7886700" cy="1325563"/>
          </a:xfrm>
        </p:spPr>
        <p:txBody>
          <a:bodyPr>
            <a:normAutofit/>
          </a:bodyPr>
          <a:lstStyle/>
          <a:p>
            <a:r>
              <a:rPr lang="de-DE" sz="3200" dirty="0">
                <a:latin typeface="+mn-lt"/>
              </a:rPr>
              <a:t>Lernziele</a:t>
            </a:r>
          </a:p>
        </p:txBody>
      </p:sp>
    </p:spTree>
    <p:extLst>
      <p:ext uri="{BB962C8B-B14F-4D97-AF65-F5344CB8AC3E}">
        <p14:creationId xmlns:p14="http://schemas.microsoft.com/office/powerpoint/2010/main" val="361719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EF40D7F-FBF8-4F96-98A4-71BBDA775D02}"/>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Folie </a:t>
            </a:r>
            <a:fld id="{E4EB8E2C-207A-45C7-BBA3-F643BCD28F48}" type="slidenum">
              <a:rPr kumimoji="0" lang="de-DE"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de-DE"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8" name="Gerader Verbinder 7">
            <a:extLst>
              <a:ext uri="{FF2B5EF4-FFF2-40B4-BE49-F238E27FC236}">
                <a16:creationId xmlns:a16="http://schemas.microsoft.com/office/drawing/2014/main" id="{4B2E6ED1-7C78-493F-8332-7D48A5ECBBC9}"/>
              </a:ext>
            </a:extLst>
          </p:cNvPr>
          <p:cNvCxnSpPr/>
          <p:nvPr/>
        </p:nvCxnSpPr>
        <p:spPr>
          <a:xfrm>
            <a:off x="851251" y="1278467"/>
            <a:ext cx="8292749" cy="0"/>
          </a:xfrm>
          <a:prstGeom prst="line">
            <a:avLst/>
          </a:prstGeom>
          <a:ln w="31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C3687229-EEF5-4177-93B7-FB0B38927732}"/>
              </a:ext>
            </a:extLst>
          </p:cNvPr>
          <p:cNvSpPr>
            <a:spLocks noGrp="1"/>
          </p:cNvSpPr>
          <p:nvPr>
            <p:ph type="title"/>
          </p:nvPr>
        </p:nvSpPr>
        <p:spPr>
          <a:xfrm>
            <a:off x="904875" y="368228"/>
            <a:ext cx="7886700" cy="1325563"/>
          </a:xfrm>
        </p:spPr>
        <p:txBody>
          <a:bodyPr>
            <a:normAutofit/>
          </a:bodyPr>
          <a:lstStyle/>
          <a:p>
            <a:pPr>
              <a:lnSpc>
                <a:spcPct val="100000"/>
              </a:lnSpc>
            </a:pPr>
            <a:r>
              <a:rPr lang="de-DE" sz="3200" dirty="0">
                <a:latin typeface="+mn-lt"/>
              </a:rPr>
              <a:t>2.1 </a:t>
            </a:r>
            <a:r>
              <a:rPr lang="de-DE" sz="3200" dirty="0"/>
              <a:t>Das Problem und die Daten</a:t>
            </a:r>
            <a:endParaRPr lang="de-DE" sz="3200" dirty="0">
              <a:latin typeface="+mn-lt"/>
            </a:endParaRPr>
          </a:p>
        </p:txBody>
      </p:sp>
    </p:spTree>
    <p:extLst>
      <p:ext uri="{BB962C8B-B14F-4D97-AF65-F5344CB8AC3E}">
        <p14:creationId xmlns:p14="http://schemas.microsoft.com/office/powerpoint/2010/main" val="2544285377"/>
      </p:ext>
    </p:extLst>
  </p:cSld>
  <p:clrMapOvr>
    <a:masterClrMapping/>
  </p:clrMapOvr>
</p:sld>
</file>

<file path=ppt/theme/theme1.xml><?xml version="1.0" encoding="utf-8"?>
<a:theme xmlns:a="http://schemas.openxmlformats.org/drawingml/2006/main" name="BataScience_Folienmaster">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effectLst/>
      </a:spPr>
      <a:bodyPr rtlCol="0" anchor="ctr"/>
      <a:lstStyle>
        <a:defPPr algn="ctr">
          <a:defRPr/>
        </a:defPPr>
      </a:lstStyle>
      <a:style>
        <a:lnRef idx="1">
          <a:schemeClr val="dk1"/>
        </a:lnRef>
        <a:fillRef idx="2">
          <a:schemeClr val="dk1"/>
        </a:fillRef>
        <a:effectRef idx="1">
          <a:schemeClr val="dk1"/>
        </a:effectRef>
        <a:fontRef idx="minor">
          <a:schemeClr val="dk1"/>
        </a:fontRef>
      </a:style>
    </a:spDef>
    <a:lnDef>
      <a:spPr>
        <a:ln w="12700">
          <a:solidFill>
            <a:schemeClr val="tx1"/>
          </a:solidFill>
          <a:tailEnd type="triangle"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hk_ln_pptvorlage_4_3_Feb2016a.potx" id="{2E17C5D0-5A53-4A41-8E9A-5AD082D9CF5E}" vid="{F37A1DB4-1E5D-46A5-BF19-4476CA236F2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2468</Words>
  <Application>Microsoft Office PowerPoint</Application>
  <PresentationFormat>Bildschirmpräsentation (4:3)</PresentationFormat>
  <Paragraphs>469</Paragraphs>
  <Slides>51</Slides>
  <Notes>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51</vt:i4>
      </vt:variant>
    </vt:vector>
  </HeadingPairs>
  <TitlesOfParts>
    <vt:vector size="58" baseType="lpstr">
      <vt:lpstr>Arial</vt:lpstr>
      <vt:lpstr>Calibri</vt:lpstr>
      <vt:lpstr>Cambria Math</vt:lpstr>
      <vt:lpstr>Symbol</vt:lpstr>
      <vt:lpstr>Times New Roman</vt:lpstr>
      <vt:lpstr>Wingdings</vt:lpstr>
      <vt:lpstr>BataScience_Folienmaster</vt:lpstr>
      <vt:lpstr>Sitzung 2 – Version 2</vt:lpstr>
      <vt:lpstr>Inhalt</vt:lpstr>
      <vt:lpstr>1 Grundbegriffe des Maschinellen Lernens</vt:lpstr>
      <vt:lpstr>Maschinelles Lernen: Überblick</vt:lpstr>
      <vt:lpstr>Arten des Maschinellen Lernens</vt:lpstr>
      <vt:lpstr>Überwachtes Lernen: Vorgehen</vt:lpstr>
      <vt:lpstr>2 Das Stahlprojekt </vt:lpstr>
      <vt:lpstr>Lernziele</vt:lpstr>
      <vt:lpstr>2.1 Das Problem und die Daten</vt:lpstr>
      <vt:lpstr>Stahlprojekt: Ausgangssituation</vt:lpstr>
      <vt:lpstr>Stahlprojekt: Zugrundliegender Datensatz</vt:lpstr>
      <vt:lpstr>2.2 Ideen zur Klassifikation</vt:lpstr>
      <vt:lpstr>Stahlprojekt: Entwicklung erster Modelle</vt:lpstr>
      <vt:lpstr>Stahlprojekt: Entwicklung erster Modelle</vt:lpstr>
      <vt:lpstr>Stahlprojekt: Entwicklung erster Modelle</vt:lpstr>
      <vt:lpstr>Stahlprojekt: Entwicklung erster Modelle</vt:lpstr>
      <vt:lpstr>Stahlprojekt: Entwicklung erster Modelle</vt:lpstr>
      <vt:lpstr>Stahlprojekt: Entwicklung von ersten Modellen</vt:lpstr>
      <vt:lpstr>3 k Nearest Neighbor-Klassifikation</vt:lpstr>
      <vt:lpstr>Lernziele</vt:lpstr>
      <vt:lpstr>Lernziele</vt:lpstr>
      <vt:lpstr>3.1 Idee der k Nearest Neighbor-Klassifikation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Konstruiertes Beispiel:  Einkaufswagen-Klassifikation</vt:lpstr>
      <vt:lpstr>Fragen zur Einkaufswagen-Klassifikation</vt:lpstr>
      <vt:lpstr>k Nearest Neighbor-Klassifikation:  Zusammenfassung erster Ergebnisse</vt:lpstr>
      <vt:lpstr>3.2 Formalisierung der k Nearest Neighbor-Klassifikation</vt:lpstr>
      <vt:lpstr>Konstruiertes Beispiel:  Einkaufswagen-Klassifikation II</vt:lpstr>
      <vt:lpstr>Unterschiedliche Metriken in ℝ2</vt:lpstr>
      <vt:lpstr>Konstruiertes Beispiel:  Einkaufswagen-Klassifikation II</vt:lpstr>
      <vt:lpstr>Konstruiertes Beispiel:  Einkaufswagen-Klassifikation II</vt:lpstr>
      <vt:lpstr>k Nearest Neighbor-Klassifikation:  Formalisierung</vt:lpstr>
      <vt:lpstr>k Nearest Neighbor-Klassifikation:  Formalisierung</vt:lpstr>
      <vt:lpstr>k Nearest Neighbor-Klassifikation:  Abstrakte Metriken </vt:lpstr>
      <vt:lpstr>Datenverarbeitung I   Einkaufswagen-Klassifikation</vt:lpstr>
      <vt:lpstr>k Nearest Neighbor-Klassifikation: Pseudocode</vt:lpstr>
      <vt:lpstr>k Nearest Neighbor-Klassifikation: Pseudocode</vt:lpstr>
      <vt:lpstr>3.3 k Nearest Neighbor-Klassifikation mit scikit-learn</vt:lpstr>
      <vt:lpstr>Stahlprojekt:  Modellerstellung</vt:lpstr>
      <vt:lpstr>Wiederholung:  Modellerstellung überwachtes Lernen</vt:lpstr>
      <vt:lpstr>Datenverarbeitung II   Stahlprojekt</vt:lpstr>
      <vt:lpstr>Aufgabe zum Abschluss </vt:lpstr>
      <vt:lpstr>PowerPoint-Präsentation</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2018-09-23T08:26:33Z</dcterms:created>
  <dcterms:modified xsi:type="dcterms:W3CDTF">2024-06-18T04:49:34Z</dcterms:modified>
</cp:coreProperties>
</file>